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30113f7943d4855" /><Relationship Type="http://schemas.openxmlformats.org/officeDocument/2006/relationships/extended-properties" Target="/docProps/app.xml" Id="Rd21eef5e2a3b48f9" /><Relationship Type="http://schemas.openxmlformats.org/officeDocument/2006/relationships/officeDocument" Target="/ppt/presentation.xml" Id="Rd635e4c29521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3ba96c6334e0a"/>
  </p:sldMasterIdLst>
  <p:notesMasterIdLst>
    <p:notesMasterId xmlns:r="http://schemas.openxmlformats.org/officeDocument/2006/relationships" r:id="R62d83c864b814231"/>
  </p:notesMasterIdLst>
  <p:sldIdLst>
    <p:sldId xmlns:r="http://schemas.openxmlformats.org/officeDocument/2006/relationships" id="256" r:id="R6fe4df076c9c455b"/>
    <p:sldId xmlns:r="http://schemas.openxmlformats.org/officeDocument/2006/relationships" id="257" r:id="R2c708e521c9d4a56"/>
    <p:sldId xmlns:r="http://schemas.openxmlformats.org/officeDocument/2006/relationships" id="258" r:id="R793421098b3b44c3"/>
    <p:sldId xmlns:r="http://schemas.openxmlformats.org/officeDocument/2006/relationships" id="259" r:id="R2f4af5a1b8ac4d03"/>
    <p:sldId xmlns:r="http://schemas.openxmlformats.org/officeDocument/2006/relationships" id="260" r:id="R14982a659e3e49b7"/>
    <p:sldId xmlns:r="http://schemas.openxmlformats.org/officeDocument/2006/relationships" id="261" r:id="R1b120873843c47c0"/>
    <p:sldId xmlns:r="http://schemas.openxmlformats.org/officeDocument/2006/relationships" id="262" r:id="Rf8189aa603aa4821"/>
    <p:sldId xmlns:r="http://schemas.openxmlformats.org/officeDocument/2006/relationships" id="263" r:id="R3d2aae60015e4dc5"/>
    <p:sldId xmlns:r="http://schemas.openxmlformats.org/officeDocument/2006/relationships" id="264" r:id="Re0430f118d684087"/>
    <p:sldId xmlns:r="http://schemas.openxmlformats.org/officeDocument/2006/relationships" id="265" r:id="Ra668c9317020409e"/>
    <p:sldId xmlns:r="http://schemas.openxmlformats.org/officeDocument/2006/relationships" id="266" r:id="R5811f96a52cc4695"/>
    <p:sldId xmlns:r="http://schemas.openxmlformats.org/officeDocument/2006/relationships" id="267" r:id="R1e62af342a1f44a6"/>
    <p:sldId xmlns:r="http://schemas.openxmlformats.org/officeDocument/2006/relationships" id="268" r:id="R5ace4e2f0e364648"/>
    <p:sldId xmlns:r="http://schemas.openxmlformats.org/officeDocument/2006/relationships" id="269" r:id="R49bf8fba6c2d4623"/>
    <p:sldId xmlns:r="http://schemas.openxmlformats.org/officeDocument/2006/relationships" id="270" r:id="R8337af3473ac4674"/>
    <p:sldId xmlns:r="http://schemas.openxmlformats.org/officeDocument/2006/relationships" id="271" r:id="R75c936f65b1146bf"/>
    <p:sldId xmlns:r="http://schemas.openxmlformats.org/officeDocument/2006/relationships" id="272" r:id="Rc86d99ce343c4fbc"/>
    <p:sldId xmlns:r="http://schemas.openxmlformats.org/officeDocument/2006/relationships" id="273" r:id="R0fce7f4d42804fb5"/>
    <p:sldId xmlns:r="http://schemas.openxmlformats.org/officeDocument/2006/relationships" id="274" r:id="Red023044320b4398"/>
    <p:sldId xmlns:r="http://schemas.openxmlformats.org/officeDocument/2006/relationships" id="275" r:id="R0fa5968c21424143"/>
    <p:sldId xmlns:r="http://schemas.openxmlformats.org/officeDocument/2006/relationships" id="276" r:id="R530579e84b8747fd"/>
    <p:sldId xmlns:r="http://schemas.openxmlformats.org/officeDocument/2006/relationships" id="277" r:id="R032e7f2f90554fb6"/>
    <p:sldId xmlns:r="http://schemas.openxmlformats.org/officeDocument/2006/relationships" id="278" r:id="R88dc2afd1c0e48b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bf1a9c9f6ef4d37" /><Relationship Type="http://schemas.openxmlformats.org/officeDocument/2006/relationships/slideMaster" Target="/ppt/slideMasters/slideMaster1.xml" Id="Rf603ba96c6334e0a" /><Relationship Type="http://schemas.openxmlformats.org/officeDocument/2006/relationships/notesMaster" Target="/ppt/notesMasters/notesMaster1.xml" Id="R62d83c864b814231" /><Relationship Type="http://schemas.openxmlformats.org/officeDocument/2006/relationships/presProps" Target="/ppt/presProps.xml" Id="Rd3eb35afe0b84af6" /><Relationship Type="http://schemas.openxmlformats.org/officeDocument/2006/relationships/tableStyles" Target="/ppt/tableStyles.xml" Id="Rbbb06ad6dcc44b27" /><Relationship Type="http://schemas.openxmlformats.org/officeDocument/2006/relationships/slide" Target="/ppt/slides/slide1.xml" Id="R6fe4df076c9c455b" /><Relationship Type="http://schemas.openxmlformats.org/officeDocument/2006/relationships/slide" Target="/ppt/slides/slide2.xml" Id="R2c708e521c9d4a56" /><Relationship Type="http://schemas.openxmlformats.org/officeDocument/2006/relationships/slide" Target="/ppt/slides/slide3.xml" Id="R793421098b3b44c3" /><Relationship Type="http://schemas.openxmlformats.org/officeDocument/2006/relationships/slide" Target="/ppt/slides/slide4.xml" Id="R2f4af5a1b8ac4d03" /><Relationship Type="http://schemas.openxmlformats.org/officeDocument/2006/relationships/slide" Target="/ppt/slides/slide5.xml" Id="R14982a659e3e49b7" /><Relationship Type="http://schemas.openxmlformats.org/officeDocument/2006/relationships/slide" Target="/ppt/slides/slide6.xml" Id="R1b120873843c47c0" /><Relationship Type="http://schemas.openxmlformats.org/officeDocument/2006/relationships/slide" Target="/ppt/slides/slide7.xml" Id="Rf8189aa603aa4821" /><Relationship Type="http://schemas.openxmlformats.org/officeDocument/2006/relationships/slide" Target="/ppt/slides/slide8.xml" Id="R3d2aae60015e4dc5" /><Relationship Type="http://schemas.openxmlformats.org/officeDocument/2006/relationships/slide" Target="/ppt/slides/slide9.xml" Id="Re0430f118d684087" /><Relationship Type="http://schemas.openxmlformats.org/officeDocument/2006/relationships/slide" Target="/ppt/slides/slide10.xml" Id="Ra668c9317020409e" /><Relationship Type="http://schemas.openxmlformats.org/officeDocument/2006/relationships/slide" Target="/ppt/slides/slide11.xml" Id="R5811f96a52cc4695" /><Relationship Type="http://schemas.openxmlformats.org/officeDocument/2006/relationships/slide" Target="/ppt/slides/slide12.xml" Id="R1e62af342a1f44a6" /><Relationship Type="http://schemas.openxmlformats.org/officeDocument/2006/relationships/slide" Target="/ppt/slides/slide13.xml" Id="R5ace4e2f0e364648" /><Relationship Type="http://schemas.openxmlformats.org/officeDocument/2006/relationships/slide" Target="/ppt/slides/slide14.xml" Id="R49bf8fba6c2d4623" /><Relationship Type="http://schemas.openxmlformats.org/officeDocument/2006/relationships/slide" Target="/ppt/slides/slide15.xml" Id="R8337af3473ac4674" /><Relationship Type="http://schemas.openxmlformats.org/officeDocument/2006/relationships/slide" Target="/ppt/slides/slide16.xml" Id="R75c936f65b1146bf" /><Relationship Type="http://schemas.openxmlformats.org/officeDocument/2006/relationships/slide" Target="/ppt/slides/slide17.xml" Id="Rc86d99ce343c4fbc" /><Relationship Type="http://schemas.openxmlformats.org/officeDocument/2006/relationships/slide" Target="/ppt/slides/slide18.xml" Id="R0fce7f4d42804fb5" /><Relationship Type="http://schemas.openxmlformats.org/officeDocument/2006/relationships/slide" Target="/ppt/slides/slide19.xml" Id="Red023044320b4398" /><Relationship Type="http://schemas.openxmlformats.org/officeDocument/2006/relationships/slide" Target="/ppt/slides/slide20.xml" Id="R0fa5968c21424143" /><Relationship Type="http://schemas.openxmlformats.org/officeDocument/2006/relationships/slide" Target="/ppt/slides/slide21.xml" Id="R530579e84b8747fd" /><Relationship Type="http://schemas.openxmlformats.org/officeDocument/2006/relationships/slide" Target="/ppt/slides/slide22.xml" Id="R032e7f2f90554fb6" /><Relationship Type="http://schemas.openxmlformats.org/officeDocument/2006/relationships/slide" Target="/ppt/slides/slide23.xml" Id="R88dc2afd1c0e48b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93047b167114ce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dc56b0b59b04dd9" /><Relationship Type="http://schemas.openxmlformats.org/officeDocument/2006/relationships/notesMaster" Target="/ppt/notesMasters/notesMaster1.xml" Id="R6958edbfa653407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280669834c04626" /><Relationship Type="http://schemas.openxmlformats.org/officeDocument/2006/relationships/notesMaster" Target="/ppt/notesMasters/notesMaster1.xml" Id="R861c3a6b67f149d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71c89ebe01043f1" /><Relationship Type="http://schemas.openxmlformats.org/officeDocument/2006/relationships/notesMaster" Target="/ppt/notesMasters/notesMaster1.xml" Id="Rd9d28dfe3502499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50a38539e8f436c" /><Relationship Type="http://schemas.openxmlformats.org/officeDocument/2006/relationships/notesMaster" Target="/ppt/notesMasters/notesMaster1.xml" Id="R295ada00b293499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8a4eeae6dbb4d7c" /><Relationship Type="http://schemas.openxmlformats.org/officeDocument/2006/relationships/notesMaster" Target="/ppt/notesMasters/notesMaster1.xml" Id="Rec2c1c4e3047499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c33c31ee1f2498b" /><Relationship Type="http://schemas.openxmlformats.org/officeDocument/2006/relationships/notesMaster" Target="/ppt/notesMasters/notesMaster1.xml" Id="R254ea725c7cb43b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9dc5829233e474c" /><Relationship Type="http://schemas.openxmlformats.org/officeDocument/2006/relationships/notesMaster" Target="/ppt/notesMasters/notesMaster1.xml" Id="R4a7d8377d0ee4c0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06137c5f32c45ff" /><Relationship Type="http://schemas.openxmlformats.org/officeDocument/2006/relationships/notesMaster" Target="/ppt/notesMasters/notesMaster1.xml" Id="Rf1c8ee2c1d304af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189de7512e9496e" /><Relationship Type="http://schemas.openxmlformats.org/officeDocument/2006/relationships/notesMaster" Target="/ppt/notesMasters/notesMaster1.xml" Id="Ra38cfa5d217b442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c84c3d0656c4ca6" /><Relationship Type="http://schemas.openxmlformats.org/officeDocument/2006/relationships/notesMaster" Target="/ppt/notesMasters/notesMaster1.xml" Id="R72d44053febe4aa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061ab2f52ff4224" /><Relationship Type="http://schemas.openxmlformats.org/officeDocument/2006/relationships/notesMaster" Target="/ppt/notesMasters/notesMaster1.xml" Id="R90f54a684f1644b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5ca95dcef43495b" /><Relationship Type="http://schemas.openxmlformats.org/officeDocument/2006/relationships/notesMaster" Target="/ppt/notesMasters/notesMaster1.xml" Id="Rfdd93633713042b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e111df2705440a8" /><Relationship Type="http://schemas.openxmlformats.org/officeDocument/2006/relationships/notesMaster" Target="/ppt/notesMasters/notesMaster1.xml" Id="Ra9219eb03e99445d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e63a25a6ca444f41" /><Relationship Type="http://schemas.openxmlformats.org/officeDocument/2006/relationships/notesMaster" Target="/ppt/notesMasters/notesMaster1.xml" Id="R3fd3b605e7e14f4e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1ce6a59977ad43b8" /><Relationship Type="http://schemas.openxmlformats.org/officeDocument/2006/relationships/notesMaster" Target="/ppt/notesMasters/notesMaster1.xml" Id="R7b1717cbba854d3e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2d5b637ac784025" /><Relationship Type="http://schemas.openxmlformats.org/officeDocument/2006/relationships/notesMaster" Target="/ppt/notesMasters/notesMaster1.xml" Id="R0da88697c5284ee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c48abcd096e44c4" /><Relationship Type="http://schemas.openxmlformats.org/officeDocument/2006/relationships/notesMaster" Target="/ppt/notesMasters/notesMaster1.xml" Id="Ra0b28b426d8c4e2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a5e45356d4044b3" /><Relationship Type="http://schemas.openxmlformats.org/officeDocument/2006/relationships/notesMaster" Target="/ppt/notesMasters/notesMaster1.xml" Id="R7e4952d310f74f2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d61235f1a304550" /><Relationship Type="http://schemas.openxmlformats.org/officeDocument/2006/relationships/notesMaster" Target="/ppt/notesMasters/notesMaster1.xml" Id="R7850cf0f06424fa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a42127843324c99" /><Relationship Type="http://schemas.openxmlformats.org/officeDocument/2006/relationships/notesMaster" Target="/ppt/notesMasters/notesMaster1.xml" Id="R3b7a2919bc01493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209e289694146e8" /><Relationship Type="http://schemas.openxmlformats.org/officeDocument/2006/relationships/notesMaster" Target="/ppt/notesMasters/notesMaster1.xml" Id="Rc176fc5e48dc42f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77ccf851af74c23" /><Relationship Type="http://schemas.openxmlformats.org/officeDocument/2006/relationships/notesMaster" Target="/ppt/notesMasters/notesMaster1.xml" Id="R4ae749fecdd1465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51bf8417930463b" /><Relationship Type="http://schemas.openxmlformats.org/officeDocument/2006/relationships/notesMaster" Target="/ppt/notesMasters/notesMaster1.xml" Id="R04fba3476f604c9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Контрольный пример подготовлен в демонстрационной базе Odoo 19. На встрече документы можно создать повторно в реальном времени.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В складской приёмке WH/IN/00001 бухгалтер или кладовщик указывает фактические партии и сроки годности. После подтверждения партии становятся доступны производству.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Журнал показывает партии сырья, полуфабрикатов и готовой продукции вместе с текущим остатком. Из списка можно открыть карточку партии и её движения.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Карточка партии хранит дату выпуска и набор контрольных дат: годен до, лучше употребить до, дата изъятия и дата предупреждения.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Многоэтапный процесс разделён на связанные производственные заказы. В списке видны продукт, количество, готовность компонентов и статус каждого передела.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В заказе WH/MO/00001 списываются конкретные партии мяса и специй. Система выпускает 114 кг полуфабриката с новой партией MASS-160926-01.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WH/MO/00002 потребляет партию колбасной массы, оболочку и клипсы. После термообработки и охлаждения выпускается партия целой колбасы.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WH/MO/00003 передаёт часть партии целой колбасы на нарезку. В расход также входят плёнка и этикетки, а выпуск получает собственную партию.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Журнал проверок сохраняет измеренные значения и результат контроля. Записи связаны с конкретной приёмкой или производственным заказом.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Заказ S00001 содержит целую колбасу и нарезку. После подтверждения система резервирует доступный товар, создаёт отгрузку и формирует основание для счёта.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В отгрузке WH/OUT/00001 фиксируются фактически переданные партии. Это связывает покупателя с конкретной производственной партией и исходным сырьём.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Показать, как одна партия продукции проходит через закупку, производство, контроль качества, продажу и оплату. Все этапы связаны документами и доступны для проверки.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Счёт BILL/2026/09/0001 создан на основании закупки. В нём сохранены позиции, налоговые счета, сумма НДС и зарегистрированная оплата.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Счёт INV/2026/00001 сформирован из заказа покупателя. Документ показывает выручку, НДС, задолженность и связанную оплату.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Банковскую выписку можно загрузить автоматически или ввести вручную. В примере две операции сопоставлены со счетами поставщика и покупателя.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Главный отчёт раскрывает путь партии SLICE-170926-01 через целую колбасу и колбасную массу до партий мяса и специй. На встрече можно пройти эту цепочку в обратном направлении.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Поставщик и покупатель создаются один раз и затем используются во всех закупочных, складских и финансовых документах. Склад разделяет приёмку, запас, производство и отходы.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Справочник содержит сырьё, упаковку, полуфабрикаты, готовую продукцию и отходы. Для каждого элемента задаются единица, закупочная или продажная цена и параметры учёта.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Для готовой продукции включено отслеживание по партиям. В карточке также видны единица измерения, остаток, прогноз, цена продажи и налог.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Спецификация задаёт нормативный состав выпуска. В примере отдельные спецификации созданы для колбасной массы, целой колбасы и нарезки.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Технологические операции связываются с рабочими центрами. Это позволяет планировать загрузку и фиксировать время работы по каждому этапу.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Правила качества заранее определяют, что и когда проверять. В примере используются измерения температуры и веса, а также проверки маркировки и упаковки.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 изображения: демонстрационная база Odoo 19, состояние на 13.09.2026. Заказ P00001 регистрирует поставщика, номенклатуру, количества, цены и налоги. На его основании система создаёт ожидаемую приёмку и счёт поставщика.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180fc426e4c8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143c9d2d1174288" /><Relationship Type="http://schemas.openxmlformats.org/officeDocument/2006/relationships/slideLayout" Target="/ppt/slideLayouts/slideLayout1.xml" Id="R133bb2589e4945d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bb2589e4945d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8d7f86664471b" /><Relationship Type="http://schemas.openxmlformats.org/officeDocument/2006/relationships/image" Target="/ppt/media/image.jpeg" Id="Rd2495970d6ed4982" /><Relationship Type="http://schemas.openxmlformats.org/officeDocument/2006/relationships/notesSlide" Target="/ppt/notesSlides/notesSlide1.xml" Id="R4c82b7fbaa1740e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65d101d844618" /><Relationship Type="http://schemas.openxmlformats.org/officeDocument/2006/relationships/image" Target="/ppt/media/image10.jpeg" Id="R285876a50f164b87" /><Relationship Type="http://schemas.openxmlformats.org/officeDocument/2006/relationships/notesSlide" Target="/ppt/notesSlides/notesSlide10.xml" Id="R2e0f23bf27db4ae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722fc876444ee" /><Relationship Type="http://schemas.openxmlformats.org/officeDocument/2006/relationships/image" Target="/ppt/media/image11.jpeg" Id="Rd0845c4756db4b82" /><Relationship Type="http://schemas.openxmlformats.org/officeDocument/2006/relationships/notesSlide" Target="/ppt/notesSlides/notesSlide11.xml" Id="Rd68caf3d561848e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f97cf6b1c44fe" /><Relationship Type="http://schemas.openxmlformats.org/officeDocument/2006/relationships/image" Target="/ppt/media/image12.jpeg" Id="R6a6e05f9a9644ba4" /><Relationship Type="http://schemas.openxmlformats.org/officeDocument/2006/relationships/notesSlide" Target="/ppt/notesSlides/notesSlide12.xml" Id="R9f46a0cd9e534b2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ac1d6ab4845bc" /><Relationship Type="http://schemas.openxmlformats.org/officeDocument/2006/relationships/image" Target="/ppt/media/image13.jpeg" Id="R5860a643b38f4a9c" /><Relationship Type="http://schemas.openxmlformats.org/officeDocument/2006/relationships/notesSlide" Target="/ppt/notesSlides/notesSlide13.xml" Id="R066d132cba49464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2c804f86342fd" /><Relationship Type="http://schemas.openxmlformats.org/officeDocument/2006/relationships/image" Target="/ppt/media/image14.jpeg" Id="Ra405a70840444358" /><Relationship Type="http://schemas.openxmlformats.org/officeDocument/2006/relationships/notesSlide" Target="/ppt/notesSlides/notesSlide14.xml" Id="R5f1dcd3512a24d1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7c8c731444362" /><Relationship Type="http://schemas.openxmlformats.org/officeDocument/2006/relationships/image" Target="/ppt/media/image15.jpeg" Id="R910fb325db1248fe" /><Relationship Type="http://schemas.openxmlformats.org/officeDocument/2006/relationships/notesSlide" Target="/ppt/notesSlides/notesSlide15.xml" Id="Ra478e40f77d4407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9f8d8cd6842f9" /><Relationship Type="http://schemas.openxmlformats.org/officeDocument/2006/relationships/image" Target="/ppt/media/image16.jpeg" Id="R4db04bd633d5414b" /><Relationship Type="http://schemas.openxmlformats.org/officeDocument/2006/relationships/notesSlide" Target="/ppt/notesSlides/notesSlide16.xml" Id="Rc0691770b93543d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6b0f90f394a25" /><Relationship Type="http://schemas.openxmlformats.org/officeDocument/2006/relationships/image" Target="/ppt/media/image17.jpeg" Id="R4fe609eb926a4e81" /><Relationship Type="http://schemas.openxmlformats.org/officeDocument/2006/relationships/notesSlide" Target="/ppt/notesSlides/notesSlide17.xml" Id="R4e18f5aefe8e487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d0f6117ff49e8" /><Relationship Type="http://schemas.openxmlformats.org/officeDocument/2006/relationships/image" Target="/ppt/media/image18.jpeg" Id="Racd44bed17ca4bae" /><Relationship Type="http://schemas.openxmlformats.org/officeDocument/2006/relationships/notesSlide" Target="/ppt/notesSlides/notesSlide18.xml" Id="Rb3ea3da16ba74f2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cd7b9b7194edd" /><Relationship Type="http://schemas.openxmlformats.org/officeDocument/2006/relationships/image" Target="/ppt/media/image19.jpeg" Id="R171802f12d44455d" /><Relationship Type="http://schemas.openxmlformats.org/officeDocument/2006/relationships/notesSlide" Target="/ppt/notesSlides/notesSlide19.xml" Id="Rb63ac0b39b5e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f511fc6fc4236" /><Relationship Type="http://schemas.openxmlformats.org/officeDocument/2006/relationships/image" Target="/ppt/media/image2.jpeg" Id="R9323788ab1df4247" /><Relationship Type="http://schemas.openxmlformats.org/officeDocument/2006/relationships/notesSlide" Target="/ppt/notesSlides/notesSlide2.xml" Id="R9819e4a7ce85492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61f542a224dbb" /><Relationship Type="http://schemas.openxmlformats.org/officeDocument/2006/relationships/image" Target="/ppt/media/image20.jpeg" Id="R6765c1c654cc425e" /><Relationship Type="http://schemas.openxmlformats.org/officeDocument/2006/relationships/notesSlide" Target="/ppt/notesSlides/notesSlide20.xml" Id="R51e257b3617d4d98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9ad4bd0f14bf2" /><Relationship Type="http://schemas.openxmlformats.org/officeDocument/2006/relationships/image" Target="/ppt/media/image21.jpeg" Id="Ra4e33d23d47b467f" /><Relationship Type="http://schemas.openxmlformats.org/officeDocument/2006/relationships/notesSlide" Target="/ppt/notesSlides/notesSlide21.xml" Id="R922e4997a614403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034214784b7b" /><Relationship Type="http://schemas.openxmlformats.org/officeDocument/2006/relationships/image" Target="/ppt/media/image22.jpeg" Id="R596052708ba94b4c" /><Relationship Type="http://schemas.openxmlformats.org/officeDocument/2006/relationships/notesSlide" Target="/ppt/notesSlides/notesSlide22.xml" Id="Re6061938ad584a5a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23c41d7284584" /><Relationship Type="http://schemas.openxmlformats.org/officeDocument/2006/relationships/image" Target="/ppt/media/image23.jpeg" Id="Rd11e4ed707fd46a8" /><Relationship Type="http://schemas.openxmlformats.org/officeDocument/2006/relationships/notesSlide" Target="/ppt/notesSlides/notesSlide23.xml" Id="Rb764241fd0a8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929ac6f034051" /><Relationship Type="http://schemas.openxmlformats.org/officeDocument/2006/relationships/image" Target="/ppt/media/image3.jpeg" Id="Ra6e04de2c2b64374" /><Relationship Type="http://schemas.openxmlformats.org/officeDocument/2006/relationships/notesSlide" Target="/ppt/notesSlides/notesSlide3.xml" Id="R1bea97c6c80f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cda5b614c4cee" /><Relationship Type="http://schemas.openxmlformats.org/officeDocument/2006/relationships/image" Target="/ppt/media/image4.jpeg" Id="R8ed7975c5a3f460c" /><Relationship Type="http://schemas.openxmlformats.org/officeDocument/2006/relationships/notesSlide" Target="/ppt/notesSlides/notesSlide4.xml" Id="R6eaf6cda69bf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9376719d44abc" /><Relationship Type="http://schemas.openxmlformats.org/officeDocument/2006/relationships/image" Target="/ppt/media/image5.jpeg" Id="R7d612b7266194952" /><Relationship Type="http://schemas.openxmlformats.org/officeDocument/2006/relationships/notesSlide" Target="/ppt/notesSlides/notesSlide5.xml" Id="Rc7f1b28c58c0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cd717910444ad" /><Relationship Type="http://schemas.openxmlformats.org/officeDocument/2006/relationships/image" Target="/ppt/media/image6.jpeg" Id="R6339680de9054ce3" /><Relationship Type="http://schemas.openxmlformats.org/officeDocument/2006/relationships/notesSlide" Target="/ppt/notesSlides/notesSlide6.xml" Id="R3277d1cee19c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932e6731742bf" /><Relationship Type="http://schemas.openxmlformats.org/officeDocument/2006/relationships/image" Target="/ppt/media/image7.jpeg" Id="Rc5005bd12b8f4021" /><Relationship Type="http://schemas.openxmlformats.org/officeDocument/2006/relationships/notesSlide" Target="/ppt/notesSlides/notesSlide7.xml" Id="R7a3f351d6d11486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5ba2b50ad49a2" /><Relationship Type="http://schemas.openxmlformats.org/officeDocument/2006/relationships/image" Target="/ppt/media/image8.jpeg" Id="R6b800dbea4304c04" /><Relationship Type="http://schemas.openxmlformats.org/officeDocument/2006/relationships/notesSlide" Target="/ppt/notesSlides/notesSlide8.xml" Id="R075772dfe4f6402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c15e11544240" /><Relationship Type="http://schemas.openxmlformats.org/officeDocument/2006/relationships/image" Target="/ppt/media/image9.jpeg" Id="Raa96412dfe0c40a2" /><Relationship Type="http://schemas.openxmlformats.org/officeDocument/2006/relationships/notesSlide" Target="/ppt/notesSlides/notesSlide9.xml" Id="Rd9ee88d36ffa462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324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DA6D4F-FC1B-4073-8AD4-C4DA736BB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4291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79DA9D-2537-4BB4-9BAD-03C3250A8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0"/>
            <a:ext cx="7762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187C96-BC59-457B-BE51-8BCA177BB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9C5C1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79C5C1"/>
                </a:solidFill>
                <a:latin typeface="DejaVu Sans"/>
                <a:ea typeface="DejaVu Sans"/>
                <a:cs typeface="DejaVu Sans"/>
              </a:rPr>
              <a:t>КОНТРОЛЬНЫЙ ПРИМЕР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B6BB73-F11D-41FE-8918-4E8C77A93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333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2857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Производство</a:t>
            </a:r>
          </a:p>
          <a:p xmlns:a="http://schemas.openxmlformats.org/drawingml/2006/main">
            <a:pPr algn="l">
              <a:def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мясных изделий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5C7A62-8E4C-4D62-91BD-4ACF1FAC7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05125"/>
            <a:ext cx="3238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FE8EB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DFE8EB"/>
                </a:solidFill>
                <a:latin typeface="DejaVu Sans"/>
                <a:ea typeface="DejaVu Sans"/>
                <a:cs typeface="DejaVu Sans"/>
              </a:rPr>
              <a:t>Сквозной процесс в Odoo 19: от закупки сырья до оплаты и прослеживаемости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787704-C6C6-4533-AD99-0CDA37A23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817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AFC1C9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AFC1C9"/>
                </a:solidFill>
                <a:latin typeface="DejaVu Sans"/>
                <a:ea typeface="DejaVu Sans"/>
                <a:cs typeface="DejaVu Sans"/>
              </a:rPr>
              <a:t>Baltic Meat Demo (BMD)  ·  сентябрь 2026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495970d6ed4982"/>
          <a:srcRect xmlns:a="http://schemas.openxmlformats.org/drawingml/2006/main" l="11134" t="0" r="1113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29125" y="0"/>
            <a:ext cx="7762875" cy="68580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0C89BC-D90F-404E-A760-A5C55420F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0"/>
            <a:ext cx="476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CD9B35-E255-404C-ABD4-5C6893E3A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9572" y="1633904"/>
            <a:ext cx="2857500" cy="2491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A63775-BCEC-472A-8586-EFCC3F53D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1553" y="1633904"/>
            <a:ext cx="2813538" cy="24911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2AABBF-5E0D-419C-972A-838054D94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9572" y="2190750"/>
            <a:ext cx="3516923" cy="24911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1D321A-7ED1-4DAF-B084-5DAE084F5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1553" y="2190750"/>
            <a:ext cx="3472962" cy="24911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300 iepakojumi: desa šķēlēs, 100 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2515E5-4B88-458A-88C3-086DF8FE8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534" y="1926981"/>
            <a:ext cx="1062404" cy="2344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9D2FE9-058A-402F-A6D6-56AD8C59C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8514" y="1926981"/>
            <a:ext cx="1018442" cy="23446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08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08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69EFD7-EB77-4302-B884-2A4359D38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9572" y="3187212"/>
            <a:ext cx="2674327" cy="2344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FC791B-E777-43E4-9961-4DE3618E5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1553" y="3187212"/>
            <a:ext cx="2630365" cy="23446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21A470-26F7-40AE-A625-741FA348D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9572" y="3480288"/>
            <a:ext cx="2674327" cy="2344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F5E0EC-5980-4CB4-A2A4-A36C56025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1553" y="3480288"/>
            <a:ext cx="2630365" cy="23446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C555B0-293A-4985-9F38-271FB118D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9572" y="3773365"/>
            <a:ext cx="2674327" cy="2344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279C14C-994C-48BB-8588-ADD82A8D6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1553" y="3773365"/>
            <a:ext cx="2630365" cy="23446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65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</p:spTree>
    <p:extLst>
      <p:ext uri="{BB962C8B-B14F-4D97-AF65-F5344CB8AC3E}">
        <p14:creationId xmlns:p14="http://schemas.microsoft.com/office/powerpoint/2010/main" val="38730359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4DCFE5-3CFE-4B07-B599-C459F874A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ЗАКУПКА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3E1AA5-E18A-4934-A603-65FE539E6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Приёмка сырья по партиям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BF9FF3-F64F-4271-8E16-95D2C1608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E880BE-9F92-48C1-8493-45E62E908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CDBA9C-F98F-453E-8F5A-645B0A4AC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Закупка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A71CDB-9403-4491-8F1E-0B49E964E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C799BA-A1E7-462C-812E-D540179FB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В складской приёмке WH/IN/00001 бухгалтер или кладовщик указывает фактические партии и сроки годности. После подтверждения партии становятся доступны производству.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4EA4C8-602C-4B5D-A115-7D28A4886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574310-F240-41FA-86BE-7B99B806D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ПАРТИИ СЫРЬЯ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0B4B42-CD1D-4054-B2EE-182CDA0DE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TF-150926-A, TH-150926-C, SP-010926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FFB253-63B2-4E30-9D2D-BCE583591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КОНТРОЛЬ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FFAD84-8D6D-4DC1-82BB-2B12DC3B7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Количество, маркировка, температура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8995C9-23FA-4506-9659-2DCAA6014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РЕЗУЛЬТАТ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41F166-7430-4986-AECB-469E1FB06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Оприходование на WH/Stock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BC3EE2-A0A1-45EC-8F07-8BA23EF7A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5876a50f164b87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FEADC61-0CC8-44B5-8981-83C479F0B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500B99-BE88-40D3-AC5D-CD385309D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EED92F-09A6-4070-B20F-FCD2F30D7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8019" y="274430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9DCDAC0-DA88-43B6-AB02-53DFBB817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5210" y="274430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0309F36-7F65-4829-9BD1-8E58C49EA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6886" y="3540826"/>
            <a:ext cx="830904" cy="2664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9C9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B70C17A-0FD8-4350-8A0B-64B70DB48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6886" y="5185444"/>
            <a:ext cx="2406757" cy="120337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9C9"/>
          </a:solidFill>
          <a:ln xmlns:a="http://schemas.openxmlformats.org/drawingml/2006/main" w="0">
            <a:noFill/>
          </a:ln>
        </p:spPr>
      </p:sp>
    </p:spTree>
    <p:extLst>
      <p:ext uri="{BB962C8B-B14F-4D97-AF65-F5344CB8AC3E}">
        <p14:creationId xmlns:p14="http://schemas.microsoft.com/office/powerpoint/2010/main" val="14169534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100DF85-EA30-4742-84AE-7B24E0D4F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СКЛАД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98CEBA-ABBB-49C4-B0BD-B85852F7E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Журнал партий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F6E530-D55D-4BC7-8E6D-8CFF82ECC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A2C1E7-8B62-4AE0-8001-757A68BD8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97239D-4797-43B8-B91F-9CAA7EE13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Склад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A1B85A-BBCC-445B-98E8-10FB5471B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F5DFAF-507D-49EF-B591-14BA91B46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Журнал показывает партии сырья, полуфабрикатов и готовой продукции вместе с текущим остатком. Из списка можно открыть карточку партии и её движения.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DE9D77-29D9-48BA-BDD7-36AA46FA6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CDB541-4477-4EAF-8DD5-0EBAF8490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ГОТОВАЯ ПРОДУКЦИЯ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DD0141-F991-4882-811B-7323204F7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KOL-160926-01 и SLICE-170926-01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6ABD8A-3BAE-4D0A-AE16-9FA2F85A0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СЫРЬЁ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35C1E0-29DF-42FF-A63D-41A75616B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Партии tītara gaļa и garšvielu maisījums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4372F2-87F3-4673-9215-CFB321095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ПОИСК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D38B03-A9AB-4BEB-9FD7-5FE2BE248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По партии, товару и местонахождению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95FA5B3-5C9B-4AD4-B3C7-B53F82A5F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845c4756db4b82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350BEA-B7C6-4697-B1DC-3EA05140B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0FEA98-50F1-4AAB-A2B0-B5C1DE8FD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938FE3-A34E-42CD-9E87-7866F0BF4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1901939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494DFBC-4778-4874-9FCF-B4B111053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1901939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5D93A3-C501-41F3-A11F-C5B9F0119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213115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7995D5-A63D-4FE6-9040-4D0FB652E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213115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4A4CF4E-1F27-4D92-A385-E2B2E2612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2360369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81EB53-4320-41AE-A277-2F9EC0FE2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2360369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7FE159C-03F9-4613-94ED-91902C1D0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258958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00AC593-5777-4256-8897-EB9725078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258958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E09BFD4-7179-46BC-AD1A-087E1B69C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2818799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E27D074-EE2F-49C1-BADA-B00C8D065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2818799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8EF2C1E-F3E0-4A6A-AA45-995AD4A47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2855" y="304801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9BD4D85-55AB-4D42-AFB6-D9D087D16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0046" y="304801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</p:spTree>
    <p:extLst>
      <p:ext uri="{BB962C8B-B14F-4D97-AF65-F5344CB8AC3E}">
        <p14:creationId xmlns:p14="http://schemas.microsoft.com/office/powerpoint/2010/main" val="186404964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87CEEC3-8FD0-4C2C-A7CE-6C738931D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СКЛАД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0BC62D-FAED-4B79-9CEC-245F2445F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Карточка партии и сроки годности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11154C-C73D-4AF4-AA4F-E48568863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9C1D7F-5F99-4C07-9F7F-11A2E7FA0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9ACFDF-E7EC-4345-8609-9CB6AD3D6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Склад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4D622B-DEA8-4799-8781-404D9CF32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BF2E56-881E-4141-92CD-6E01217C7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Карточка партии хранит дату выпуска и набор контрольных дат: годен до, лучше употребить до, дата изъятия и дата предупреждения.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3A3ED3-D766-49B4-8E89-99156B031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BF30D3-0610-46E8-AA39-3457685FA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ПАРТИЯ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6A5532-11C2-42B4-92F8-C2D98292B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KOL-160926-01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3CBC0F-A5F7-4949-A5C5-7220B34EB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ТЕКУЩИЙ ОСТАТОК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66DF17-4959-4B71-9660-0A69009F6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49 кг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D1E463-D974-4164-AEE9-00A64DBDF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ДЕЙСТВИЯ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58A344-427C-453A-BC17-8E3CE6F7D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Перемещения, качество и прослеживаемость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233485-953D-4A50-BB7B-742093F05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6e05f9a9644ba4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C42891-39F4-4322-BE91-49E74989C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3D5FD2-0FFC-4829-A8F3-32E5F3368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DFA99C-4617-423D-A1AE-3AD990B02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7002" y="2641157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440E94-3A9A-4E42-BD8F-892FF4267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4194" y="2641157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5864E6F-06D4-4548-8FD9-F21FB62F9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5689716"/>
            <a:ext cx="687645" cy="148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31CD4E-C037-4560-B216-9C07A3039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5689716"/>
            <a:ext cx="653263" cy="1489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9751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</p:spTree>
    <p:extLst>
      <p:ext uri="{BB962C8B-B14F-4D97-AF65-F5344CB8AC3E}">
        <p14:creationId xmlns:p14="http://schemas.microsoft.com/office/powerpoint/2010/main" val="125487715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2121DE7-49ED-4667-B879-FD94FCEC5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ПРОИЗВОДСТВО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EE48E9-B334-4DBB-A012-EEF117617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Цепочка производственных заказов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4C9557-E5E3-45B9-BFB2-BA29B119A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91448A-069E-4B91-9C81-42FB3E0BB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620F91-2335-49BE-A8E4-2F2F35034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Производство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6BB82B-5D6C-4223-894D-BCEBA0918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5F54F0-7C7A-4956-AA70-53639B33B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Многоэтапный процесс разделён на связанные производственные заказы. В списке видны продукт, количество, готовность компонентов и статус каждого передела.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074DD1-A098-4807-A51F-6517A57CA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F97C10-7E58-44E3-A38B-12BDB8D4F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WH/MO/00001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2A1217C-932F-479C-A4ED-31A573934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6795EA-C1F0-4BAC-8CED-DBF6A6E5D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WH/MO/00002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ACA1F0-3199-448A-B84C-510864DEB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187C22-43A1-4330-BB6B-7A3406895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WH/MO/00003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78211A-5AE6-49B8-9256-B79B7F276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971A45-6CFD-425B-A698-49706F70E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60a643b38f4a9c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409950-841B-46E3-8FD5-7D4D86A8C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9A30DF3-1F2A-4610-9BE7-AA4831F4F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A78911C-5F6A-4C47-AFAF-5E2BBFAC7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8692" y="1901939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555834-577F-4BC0-84E6-234976DEA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5883" y="1901939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C1671A-DB39-4AE7-BEFC-9C85C8929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8692" y="213115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7BD9D7-176B-48DB-8895-F5068DEA0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5883" y="213115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FE758E-98BB-4F04-997F-FBF5D745F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8692" y="2360369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625E29C-CBFB-4E71-B66C-7EA569D36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5883" y="2360369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CCF476E-9386-42EA-8D30-A7C017515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8692" y="258958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73AB87F-5284-49EC-8C0E-F5AFAD89B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5883" y="258958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</p:spTree>
    <p:extLst>
      <p:ext uri="{BB962C8B-B14F-4D97-AF65-F5344CB8AC3E}">
        <p14:creationId xmlns:p14="http://schemas.microsoft.com/office/powerpoint/2010/main" val="71141635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A8F2534-91AA-4A63-A90B-B54D1F4BA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ПРОИЗВОДСТВО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8BFB4F-077F-461A-99FB-D43E19B26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Передел 1. Колбасная масса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5F67E1-1504-4344-8A2D-BABE3952E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82B521-87F6-4C2F-B25E-82B8C920C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F3762C-A5A3-4800-B685-FFB2043F3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Производство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D1953B-8043-461F-BA3C-CD3FB9FDC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E255D9-499C-44B6-B3BE-91D98B52E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6327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В заказе WH/MO/00001 списываются конкретные партии мяса и специй. Система выпускает 114 кг полуфабриката с новой партией MASS-160926-01.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DC1027-5124-427E-8F78-DDD6EB1DC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CEAABF-E418-42AF-8D10-A45988CC2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РАСХОД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491EEB-9E2D-47DA-AFCB-CABB416E3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115 кг сырья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C644B3-8AC4-481F-BDC6-5416BA756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ВЫПУСК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9F188A-F2BC-4EB1-8CC4-57AE65071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114 кг Tītara desu masa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E08BB6-B846-48D2-B59B-CF8A0A842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ПОТЕРИ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A0AE092-E1BB-4297-85DF-FF6A1CECF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 кг 3. kategorijas atkritumi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DC754F-06A7-4244-8271-8CC9C6F61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05a70840444358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A84252B-E6D6-4E22-8414-1FD6730C1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DF5BB5-A009-46BE-A285-0466C2D87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9AC59A-87FC-453B-B66C-44E6276C4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366099"/>
            <a:ext cx="2234846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EC462C-FE12-4CBB-8581-AE323A8E4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366099"/>
            <a:ext cx="2200464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8B258FB-F336-453D-A28D-59B6C3A4E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755765"/>
            <a:ext cx="2693276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A3BE941-E7F9-4C44-931E-64DB949F8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755765"/>
            <a:ext cx="2658894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desu masa 114 kg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AE22FD7-0629-4E16-A031-99A463F49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6916" y="2755765"/>
            <a:ext cx="687645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82D8615-006A-49FE-8D90-A5F9D7D71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4107" y="2755765"/>
            <a:ext cx="653263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177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4734033-4FF2-4767-8842-4459DF834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707007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119F795-B94C-467A-BF43-3C7129EC1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707007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AF71858-7562-4C84-B342-85A39DB4C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936222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8A1BF26-1574-4BC5-966C-1D7D3C82A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936222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63670F6-2260-4D5C-8EE4-DD9A1B619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165437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0623E8D-CBC1-46E8-B606-48FF4874D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165437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E712159-C86C-4C72-A861-0A5C4E0B2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394652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4DC2B79-84E7-4D05-8335-37C2BF2DA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394652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D95E83A-8268-47FA-9F57-F5F384FE8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623867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7CEFAA7-3E08-4025-B954-3EC87C451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623867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3DEC612-F4EE-433C-8B37-D4789EBF0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853082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CC0B15B-3264-4D11-B8AB-AECA2687E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853082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</p:spTree>
    <p:extLst>
      <p:ext uri="{BB962C8B-B14F-4D97-AF65-F5344CB8AC3E}">
        <p14:creationId xmlns:p14="http://schemas.microsoft.com/office/powerpoint/2010/main" val="182063234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22F874B-5678-4925-8A6D-3C3C056B5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ПРОИЗВОДСТВО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DFE0AE-E853-4CF8-A982-D05D4707A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Передел 2. Термообработка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CC3122-14CB-438B-967D-AA577B8A9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C6A3D2-7414-4D0E-877D-246E733DF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FD6670-F829-44B2-BA33-0E458AFE9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Производство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DDC673-05D2-42F2-9D8F-414C06525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6F7ADF-BCE4-489C-AF58-C8DEA6304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6327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WH/MO/00002 потребляет партию колбасной массы, оболочку и клипсы. После термообработки и охлаждения выпускается партия целой колбасы.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A62C07-4197-4F2D-B557-3F6187C8F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81E23E-352F-4F30-AD1C-374117F6E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ИСХОДНАЯ ПАРТИЯ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748CC8-E18B-4435-83E9-71D9DD1AE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MASS-160926-01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9D31AE-2772-45E1-A394-A88AEB189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НОВАЯ ПАРТИЯ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DC6C19-7F02-4225-A726-9EB15B47F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KOL-160926-01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E799A0-5149-4C72-BAE0-C7CA8A6C9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ВЫХОД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9EE57A-E13C-4935-8448-2A224CA80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100 кг Vārīta tītara desa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E32D4C-AC0B-4C94-8242-EDC0A55B6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0fb325db1248fe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79EFCE4-7F96-4783-B271-295A156A0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FF9121-27FC-40E4-A647-268FEAC70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B2BFA5-CBD7-4895-B1F4-469D3E259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366099"/>
            <a:ext cx="2406757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DDC137-0C15-4BC8-9FAC-B5A900A9A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366099"/>
            <a:ext cx="2372375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ABE357-885A-4372-BA0A-D79A8B3C3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755765"/>
            <a:ext cx="2750580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86FDE8-4A94-435A-9D93-486211F6A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755765"/>
            <a:ext cx="2716197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 100 kg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0A94DA-3DDE-46C6-9369-C80C2F83A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6916" y="2755765"/>
            <a:ext cx="687645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8ECAA22-977A-43E7-AF09-D740FFAB9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4107" y="2755765"/>
            <a:ext cx="653263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177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FFF90DE-65D5-4D33-946C-320CF9194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707007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1B6739E-5E36-4DAB-B04C-6702830D4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707007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9872485-1B39-4DE5-AE11-F6E76DC63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936222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64EC238-A6A4-42A1-8490-34A3DD597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936222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72C9903-CD86-4F74-B472-BDAB7F854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165437"/>
            <a:ext cx="2406757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0B2410C-9FCC-4856-8E89-7739D6FD5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165437"/>
            <a:ext cx="2372375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</p:spTree>
    <p:extLst>
      <p:ext uri="{BB962C8B-B14F-4D97-AF65-F5344CB8AC3E}">
        <p14:creationId xmlns:p14="http://schemas.microsoft.com/office/powerpoint/2010/main" val="92427670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1385338-1B01-405E-86F7-E0FBED75B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ПРОИЗВОДСТВО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293D23-DE70-4977-9ECC-6338EE6F6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Передел 3. Нарезка и упаковка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2E070E-3E89-40E7-BEAF-BF6ED47BD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3EEE82-51CA-4D65-8D97-2E8896C6B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7C807D-6426-448E-8E6C-A82516C67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Производство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D76686-34C0-4884-B0E3-52D42C148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7C01F2-1D1E-43C1-AD13-85DEC41A9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WH/MO/00003 передаёт часть партии целой колбасы на нарезку. В расход также входят плёнка и этикетки, а выпуск получает собственную партию.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10B051-84A0-49A0-8A62-80F9A8AF3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A175B4-9F96-49F8-8DE2-242853037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РАСХОД ПРОДУКТА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EE806B-5F3F-4283-B3F3-E85879DC6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31 кг KOL-160926-01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4551E3-FB6B-4751-91B3-659A4E7FC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ВЫПУСК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7F7B30-1979-4CF7-B7D2-89155681B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300 упаковок по 100 г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98AD06-5610-494C-AC36-0056FE41E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НОВАЯ ПАРТИЯ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8FA38C-06A8-482E-9B61-1D6F989BA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SLICE-170926-01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2F761E-5BA8-4ED0-A7B9-556889DC8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b04bd633d5414b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F13343-B856-4FB3-AF63-35A3B9DFE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08AE51-9ED4-49BA-A266-0C06C3816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FAACA0D-A243-4612-B294-1D326FE7F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366099"/>
            <a:ext cx="2464061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D1FE33F-F318-4D2D-BAC1-81C2BFB18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366099"/>
            <a:ext cx="2429679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1B896D0-C904-4855-AAD8-5B3D0CF86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755765"/>
            <a:ext cx="2979795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0159F0C-4BB8-41A9-ACB7-7C088CCDD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755765"/>
            <a:ext cx="2945412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300 iepakojumi: desa šķēlēs, 100 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63C71E-92B2-4D18-8796-36A66D320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6916" y="2755765"/>
            <a:ext cx="687645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E7FD3CB-72D5-405B-BFD9-E23EB1692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4107" y="2755765"/>
            <a:ext cx="653263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177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06B172-1C76-44E2-AEF2-D33E4173F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707007"/>
            <a:ext cx="2693276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7742976-A482-48F9-B6BC-BEF90B65B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707007"/>
            <a:ext cx="2658894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12D8EAE-3F7E-44DE-A211-FC29D577A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936222"/>
            <a:ext cx="2693276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455DF58-69D3-42B9-AE69-507535BCF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936222"/>
            <a:ext cx="2658894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BD2A60D-8E36-494A-9CD1-63DAB6BC9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165437"/>
            <a:ext cx="2693276" cy="1833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7673EFB-1504-47DE-B88C-4576400E3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165437"/>
            <a:ext cx="2658894" cy="1833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103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</p:spTree>
    <p:extLst>
      <p:ext uri="{BB962C8B-B14F-4D97-AF65-F5344CB8AC3E}">
        <p14:creationId xmlns:p14="http://schemas.microsoft.com/office/powerpoint/2010/main" val="42090185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28B044D9-D41C-4219-9AC3-4BCC78F6B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КАЧЕСТВО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43E0D2-DE85-44E0-BD4C-B5D18E0CC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Результаты проверок качества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805A3B-F1F2-4DC1-B9AD-DE613C836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E4757E-2563-4794-B6BE-3BCAB2ED1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43C86E-69ED-4D2E-8AA0-34AF72053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Качество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4CE2F7-462B-4958-A304-9C885C06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237619-AF58-4C12-94B0-65CEBE5FF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Журнал проверок сохраняет измеренные значения и результат контроля. Записи связаны с конкретной приёмкой или производственным заказом.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06701D-EB34-4311-867B-5D8EC9349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531D68E-0D41-4CF7-A857-9094610D2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ПРИМЕРЫ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D080C5-F344-4316-AD70-D303C26E4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Температура сырья, масса упаковки, состояние шва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F5DEDD-B704-4166-A55B-80E7C8C8E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СТАТУСЫ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103661-A216-404E-88C0-FF187048D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Пройдено, не пройдено, в работе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C3F068-0EB1-4DC2-9F8D-D17470F7F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НАЗНАЧЕНИЕ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E0F639-2180-4EFB-9D69-D11C66402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Подтверждение соблюдения процесса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E8487B-0199-4B0F-A902-0EBCD22F0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7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e609eb926a4e81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5490A2-457B-48E4-9DBD-CDEF1019B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D5A5CA-D930-48A9-AA56-D1CA01EBE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84954AD-DBDC-43D2-83DB-A3E69E599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190193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D50FF7-E9CE-417F-BE29-FD2D843FD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190193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Iepakojums un marķējums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34B0DE-444D-4399-A379-10AF5E50D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213115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4637C5-BB4B-48B8-B3DD-AC50778E4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213115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100 g iepakojuma svars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640527-C3EA-4BD6-BD13-C54FFA173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236036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CA13C94-4312-49D6-9FC6-9DE7340C1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236036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Temperatūra pēc termiskās apstrādes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6253A1B-8222-42F5-84F2-B22923A59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258958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97C310E-5DB3-4815-86C1-B189F1B03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258958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masas temperatūra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6AA8E50-9EDA-48B9-A531-E7960426B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281879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E4C312C-22B8-461F-A585-6E5A58ECF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281879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Izejvielu marķējums un stāvoklis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989FB69-57B4-4BE2-87CF-547280491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304801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D7D9C48-4C13-40E0-B168-A92152CDA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304801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Izejvielu temperatūras kontrole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A0FE098-AA48-497A-B6B8-867E313DB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1901939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CD8D838-1C78-4CD4-B3ED-FFC386484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1901939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5C674AB-8FF7-47FB-849A-D72B5FBC8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2131154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601AECD-EFAA-41F6-87D3-22B0603A1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2131154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B9E4153-9763-4FE7-8CEE-808D5A633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2360369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605479E-8906-477C-9985-F71F4E9D4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2360369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5501A18-E67C-43C8-A383-985995AEE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2589584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BAA812F-EAB1-4532-BEAF-C79F3FDE6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2589584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3FBC4B7-0D84-48F9-AA5F-6D4B504E0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2818799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04EA3E3-4A7C-4EF0-A038-12E5AA81B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2818799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4407735-7F84-4CB2-933F-9AEC6F96D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1848" y="3048014"/>
            <a:ext cx="148989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C98FE45-1048-45E8-85B5-B6A88498A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9039" y="3048014"/>
            <a:ext cx="145551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42F1015-070E-4DDA-BAD5-0D910B5BA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1901939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D43A1FC-6C84-458B-B523-3505F33AF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1901939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BA93D3A-BB7B-45A3-BEB0-92CA0A2B5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2131154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2A1B734-2671-4818-92A4-7E4723F07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2131154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25F14AE-1702-452E-BB98-BEB447A59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2360369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DEF9E95-72AA-44E8-8437-B3FB147D9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2360369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5284A0D-D355-4013-92C7-BBD8C1E8E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2589584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D518502-8F49-43C3-9681-E2D453713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2589584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14B3374-3E21-4C34-9F55-A3C866ECC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2818799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E22DC98-A2D7-4F8D-B1FD-074D11423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2818799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8061F60-2580-4F4D-A61E-5C8324FE2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5916" y="3048014"/>
            <a:ext cx="74494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A3F5523-A98E-4976-86EE-09BA24C25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3107" y="3048014"/>
            <a:ext cx="71056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183650708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D5B3078-9B35-41C9-B275-636CA3EFF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ПРОДАЖА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C45C03-EEC4-4678-9CDA-93D83793B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Заказ покупателя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D8D6B6-7311-4A47-A3FC-7C6F01275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8184E9-62FD-4E61-B244-D950A691B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FD63CB-0E34-4B10-84D4-3A8A6D206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Продажа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BA96BE-943E-42EE-BC44-C4D3B0A26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A31312-BD9E-437A-80B8-BCB0CA76D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4217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Заказ S00001 содержит целую колбасу и нарезку. После подтверждения система резервирует доступный товар, создаёт отгрузку и формирует основание для счёта.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D4F0A6-001F-4FD4-8D4E-27376D6BD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36EA72-C1BD-4595-8F28-56845D394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30DE51-36A2-4A11-AE22-54495F8AC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20 кг × 8,00 EUR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3B2AE2-2DD0-4FC2-B239-A36FE83EA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CA1723-FC51-4C98-AA2E-3FB5950AA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100 шт. × 1,50 EUR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763DCF-EB77-4F0B-A313-D79A25074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СУММА БЕЗ НДС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59FF3F-6EEF-4A04-92AB-A88CF2FB6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310,00 EUR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958ECF-A8DA-4E36-9D7E-ADFFBAB78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44bed17ca4bae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733C978-CDB1-4F01-A253-3D294A2A0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05D70AA-0BBF-4EDA-B196-6E01FA362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94D2A95-85C1-4B02-85AF-E564B5FD3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327" y="2366099"/>
            <a:ext cx="2120238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4D3085-04D1-4027-AF77-6D02215D3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3518" y="2366099"/>
            <a:ext cx="2085856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Mazumtirgotājs SIA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55FC3A2-2991-49DF-BD57-D00501CF1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327" y="2515089"/>
            <a:ext cx="1776416" cy="4928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8CF0785-819E-41C3-81F1-5B830B21D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3518" y="2515089"/>
            <a:ext cx="1742034" cy="4928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Brīvības iela 100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Rīga LV-1010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Latvija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LV40000000000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91DA26A-E230-4B72-B844-BD63E0A98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3850266"/>
            <a:ext cx="240675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11ED7A1-C7DE-4C4B-A1A5-3AAA3D640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850266"/>
            <a:ext cx="237237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83AACCD-20C2-4A57-8E1F-B63A4E8D8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079481"/>
            <a:ext cx="2406757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7A0CDE3-C739-4FF7-BAEF-C43095E97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079481"/>
            <a:ext cx="2372375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</p:spTree>
    <p:extLst>
      <p:ext uri="{BB962C8B-B14F-4D97-AF65-F5344CB8AC3E}">
        <p14:creationId xmlns:p14="http://schemas.microsoft.com/office/powerpoint/2010/main" val="33043323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0F96E4-F4D8-4990-BC15-B47909853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ПРОДАЖА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EDB852-95B3-4C39-BDEE-96D5E5848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Отгрузка готовой продукции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CFA13F-FE69-4581-9A33-CA49735F1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EA6FCD-0C77-411F-87B2-2D920C0A5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6CBBEF-F20A-41C5-A232-FA5C79F52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Продажа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459498-157B-4ACC-BDEC-CA4AE2382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9BA374-D859-42D1-80BD-B7C776DAA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В отгрузке WH/OUT/00001 фиксируются фактически переданные партии. Это связывает покупателя с конкретной производственной партией и исходным сырьём.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655A02-4B02-42F2-B9A2-F00BEF33D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5275D8-255A-43A6-B4A5-A82797700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ПАРТИЯ НАРЕЗКИ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B412FB4-935C-4D3E-BFBC-387B9BC4A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SLICE-170926-01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32EF4E-A5C8-4930-9012-9694529FE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КОЛИЧЕСТВО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F3D29B-3B95-47EE-956B-F34EBAA46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100 упаковок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2DCFD8-93DA-4AD5-8CCC-6302A91E9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СВЯЗЬ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E6985B-D63B-4E7C-BBD1-C1E62AF7A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Отгрузка создана из S00001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CC5074-737D-4950-AF4D-66E69EC76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1802f12d44455d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5CEDD9-7560-4929-93B0-0ED5F59E3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50E831-D405-4915-B829-AE758287B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03925C9-FCBD-4630-9AEB-232148EEA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8019" y="2744304"/>
            <a:ext cx="246406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B140AA-0CC9-492E-BD7D-FB85445B8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5210" y="2744304"/>
            <a:ext cx="242967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DED9183-ACC4-4F98-9D86-0FFAFA31C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6886" y="3540826"/>
            <a:ext cx="830904" cy="8595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9C9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6943EC2-85E2-4B21-AE0F-4E15A6750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6886" y="5483423"/>
            <a:ext cx="830904" cy="57303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9C9"/>
          </a:solidFill>
          <a:ln xmlns:a="http://schemas.openxmlformats.org/drawingml/2006/main" w="0">
            <a:noFill/>
          </a:ln>
        </p:spPr>
      </p:sp>
    </p:spTree>
    <p:extLst>
      <p:ext uri="{BB962C8B-B14F-4D97-AF65-F5344CB8AC3E}">
        <p14:creationId xmlns:p14="http://schemas.microsoft.com/office/powerpoint/2010/main" val="156171091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A8C2550-3E70-4576-8A17-4DB88A351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СЦЕНАРИЙ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81B8AB-3649-4F6B-B754-D5976D37C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Цель контрольного примера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42D9ED-9D43-4D50-93E6-A7BA5EA1C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2411A2-B565-442D-A44B-773A94175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979369-8EC8-4511-84A6-5EFB94108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Сценарий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7CA07E-850B-4626-9919-3E6DC4511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7EF6D6-DE24-460A-93BB-115965884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Показать, как одна партия продукции проходит через закупку, производство, контроль качества, продажу и оплату. Все этапы связаны документами и доступны для проверки.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F69683-69C6-4C4D-81F3-2034DE56B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19AD61-7C88-4FC0-8DD6-9A9A5484C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ПРОДУКТ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DCA66C-917D-4C4A-B726-E6CBF43CE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Vārīta tītara desa; desa šķēlēs, 100 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C4F3B2-A1D9-4CF8-AC1E-8992C4499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ГЛАВНЫЙ РЕЗУЛЬТАТ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DA8531-6E71-409C-A8C6-5C9FAA7B8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4792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Прослеживаемость от покупателя до партий сырья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DF8262-0876-434A-BAE5-8A850134C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23788ab1df4247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7993F5-CD66-4580-80F7-117688480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F11BB1-7A5B-4ABD-A189-1340D59D2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7E0FD3-504E-48F8-B43C-4156F687E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190193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5AC657-FF1E-43BA-9163-84BEAF8A3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190193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BD3690C-7057-4DD3-9846-68D11E7BB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13115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787A6F-89DF-444A-A03D-FCC372EA1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13115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A77D84D-7A68-4387-9FB5-0B888848A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36036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2CA7B26-D7A7-4D2D-B721-4663979F1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36036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EDB563C-8740-4C4D-A422-2F6C90412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58958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8D41973-9E35-4754-AAE2-4A5C408DF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58958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031A012-9488-4562-AAEF-DC5781BBE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81879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B99DE76-A67A-4A6D-B451-410E52CFD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81879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2D308CE-1E89-421E-9588-3C8BF57BB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04801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CCC2F28-93BA-4C5C-9F16-1CA17D849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04801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6869DA8-178E-4063-8EDD-FD79D9F4C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27722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D928F82-9F8E-4794-870D-8CC796448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27722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D5C4B72-A684-489F-9556-17299586D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50644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F2E15B4-3EE0-4133-B827-87C2A569B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50644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65D66CF-33CC-4807-89F0-E84BD2A52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73565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6CF88C7-2B76-483A-BC36-34BA56334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73565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5D25588-D455-4685-8B79-EEA636E57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96487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F5FA8D5-9579-40D0-8C7B-C6178424C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96487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3. kategorijas atkritumi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6079D1E-4661-412D-95A0-DD1081639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19408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2F2B163-8FF6-42E7-9319-1BE6A98F1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19408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6D27CF0-7935-4655-BE4E-D0632ABBE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42330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C774F89-6640-4A5C-A84A-9C803325B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42330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DCCA923-E23D-41ED-9FB8-51BB3F1AE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65251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C3E9F14-BDF5-4CEC-9270-8D1B65539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65251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</p:spTree>
    <p:extLst>
      <p:ext uri="{BB962C8B-B14F-4D97-AF65-F5344CB8AC3E}">
        <p14:creationId xmlns:p14="http://schemas.microsoft.com/office/powerpoint/2010/main" val="33541898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F30A0FA-CF2B-4587-9329-A1674940B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ФИНАНСЫ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C2A1D7-2D2E-4FE2-98F5-21DDF80EA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Счёт поставщика и оплата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C86DA6-A6B1-4084-92B4-187B936E8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EA4EE5-0BA5-4589-A379-989606E67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E42AB6-937C-48CF-A682-F73A4D579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Финансы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9AE420-82DC-4C51-BCC2-ED59AC689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6D7D8B-32B9-4C12-BC2C-95C928D88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4217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Счёт BILL/2026/09/0001 создан на основании закупки. В нём сохранены позиции, налоговые счета, сумма НДС и зарегистрированная оплата.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A2744E-FB37-4479-B876-F5C23F953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273CA3-E77E-4453-8776-52F23ABBD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СУММА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99A7B1-74CD-4B11-9E2D-E32B2292E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563,98 EUR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341706-9745-40DC-9414-F6D46C221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СТАТУС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A568DF-AB51-44CD-92DA-F8582407D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Оплачен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BF85DA-5391-45A6-A45F-6346A6126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ОСНОВАНИЕ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0B1E9F-7992-43D6-9037-C5AECD28C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Заказ P00001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CEC2E4-7D48-4981-92CF-5F3412F49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65c1c654cc425e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67043F-2AD5-4DA7-B56E-2D0C34871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9F937C-DA26-401B-9DDE-7BDC40047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917F33-CFB6-4E70-86FE-99C605AE0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0258" y="1363284"/>
            <a:ext cx="2005631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7FDD06-2093-454D-B1AC-B5984F731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7450" y="1363284"/>
            <a:ext cx="1971249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BILL/2026/09/0001 (BMD-BILL-01)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E083FEC-7A17-4AA0-8B7F-F798DC1DA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515089"/>
            <a:ext cx="2062935" cy="16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D6CAAB-1A49-4EEE-A845-B2C625570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515089"/>
            <a:ext cx="2028552" cy="160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6886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AD48B2-2B80-4D65-BA46-A291EBE3E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173" y="2727113"/>
            <a:ext cx="2005631" cy="16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40BAD03-AD93-494C-8C70-A517D5857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9364" y="2727113"/>
            <a:ext cx="1971249" cy="160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6886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BMD-BILL-01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04CE16-A405-446F-A8B5-0DFDDB5A2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8708" y="1357554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95C106-1CE1-4F12-BC9F-9221DFCA3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5899" y="1357554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P00001 (BMD-PO-01)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773DEB9-8C54-47B8-8D6A-F27F1084B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211280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84A0BFE-99CF-4503-B9A4-54B019707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211280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DDBEF98-BBE3-4D0A-974A-ED2D05632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440495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A201536-0C83-4377-937E-534E7E4E8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440495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CAC3220-AF04-4FE1-B523-C7E3112E3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669710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ED064D5-318E-45DA-A53E-925697871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669710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730D649-4233-4C6B-BAF8-ABA42906A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898925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CF2A587-377A-459B-8E93-17EAB637E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898925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8152DE2-8575-48E3-83DC-97795D6B8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128140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F3CEE82-CE17-414D-855F-9729A9E38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128140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070695B-B2F4-4869-8136-D5E825CA5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357355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D3CF041-0082-441E-8E61-01DF60F3F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357355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3726AC7-8F07-41B4-8BFA-39EB254C3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586570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EF07164-F81F-4E4D-B2D7-DB6C31AA3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586570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AC4EB75-131E-463A-9759-8597C9C1F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815785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030C0FC-7325-4D6D-95DC-6DE74F010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815785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50223F2-1AA1-4702-AB56-852490715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6045000"/>
            <a:ext cx="2120238" cy="2234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807B63A-FB5C-48CE-9006-50AC3764D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6045000"/>
            <a:ext cx="2085856" cy="22348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</p:spTree>
    <p:extLst>
      <p:ext uri="{BB962C8B-B14F-4D97-AF65-F5344CB8AC3E}">
        <p14:creationId xmlns:p14="http://schemas.microsoft.com/office/powerpoint/2010/main" val="1595169314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C217100-5936-4E22-817E-EA557BDAB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ФИНАНСЫ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6AA48E-9D5E-4DD0-B961-0766B7E62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Счёт покупателю и оплата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FD12DB-D4D9-40D5-B45C-D1C416D4F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FB273F-07C4-4B63-BE57-1A0BE9370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735FAA-61A7-4806-BD4F-FFFB6DD1F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Финансы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59D80C-E592-4677-8FD3-C0B609F38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53E867-4D47-436B-B949-D95DEAAAA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Счёт INV/2026/00001 сформирован из заказа покупателя. Документ показывает выручку, НДС, задолженность и связанную оплату.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B89D08-E0C5-4328-889C-E8AF32D7D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05009F-CB09-400B-BCF4-966888977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СУММА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F0D5BA-BE40-4485-B521-49A00080B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375,10 EUR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FD808E-E9E9-444C-A598-557938464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СТАТУС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5BDB79-B9B1-495F-82DE-1886089D3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Оплачен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4D1189-23A2-4A51-9DF2-401FF9DE0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ОСНОВАНИЕ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146DA9-7D26-4338-B1DD-10779C646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Заказ S00001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52D1E0-E41B-47AE-A9DC-C6602C520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e33d23d47b467f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815FE65-6C53-423D-BE63-5D02785D9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947652-6C07-43A3-9751-FE6D6E421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8C26B3-7C9B-48A8-AB62-E5E00DD44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327" y="2515089"/>
            <a:ext cx="2120238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2916BB4-5FE6-4BE5-8AE4-1B68A4FC6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3518" y="2515089"/>
            <a:ext cx="2085856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Mazumtirgotājs SIA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9B014ED-8CB3-4171-96F4-F40482BA9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327" y="2664079"/>
            <a:ext cx="1776416" cy="4928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F8561B-EE12-4978-B233-4EF623302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3518" y="2664079"/>
            <a:ext cx="1742034" cy="4928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Brīvības iela 100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Rīga LV-1010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Latvija</a:t>
            </a:r>
          </a:p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LV40000000000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2A13493-BEBB-41A6-A768-A911A3DA7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3764311"/>
            <a:ext cx="1403942" cy="27505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B845B6B-7E3C-4867-A7F5-5C8A50E17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764311"/>
            <a:ext cx="1369559" cy="2750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408EB28-8284-4669-9EDE-395B02A56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108133"/>
            <a:ext cx="1403942" cy="27505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229AED0-116D-4D67-B98B-648F651C4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108133"/>
            <a:ext cx="1369559" cy="2750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32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</p:spTree>
    <p:extLst>
      <p:ext uri="{BB962C8B-B14F-4D97-AF65-F5344CB8AC3E}">
        <p14:creationId xmlns:p14="http://schemas.microsoft.com/office/powerpoint/2010/main" val="69001228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F78E667-5422-4D35-8A54-6FE2553C6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ФИНАНСЫ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C1E62A-2CAB-423A-91BA-222DB5279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Банковские операции и сверка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E2208B-0B16-4C2C-A519-8E694985E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2A5818-F1C8-439A-BFDF-6D4E9D2A2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6A5CF5-875B-4CFD-AFA4-7C6A5EA11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Финансы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ABB44B-59BF-4FEB-906C-B0956BCA6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2E95DB-24BB-4F05-9E1F-61EDA6120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3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Банковскую выписку можно загрузить автоматически или ввести вручную. В примере две операции сопоставлены со счетами поставщика и покупателя.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010F7A-3465-4878-92D3-DAC40CC8F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71B199-3B74-4331-9753-00E85BF56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ИСХОДЯЩИЙ ПЛАТЁЖ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A5EDDA-F21A-4898-BBCF-6D85ABA39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−563,98 EUR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CE69AF-1F43-4201-9DAE-A37236014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ВХОДЯЩИЙ ПЛАТЁЖ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E9983B-72EC-47B7-B5DA-1E7EDF3A3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+375,10 EUR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8B07E7-2A45-4C24-9C7E-DE0023350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РЕЗУЛЬТАТ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11992D-CFC4-4C8D-9EAF-C99DFA6C0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Счета закрыты, операции сверены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54D2C2-0DE3-4175-B47A-3ABE82984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6052708ba94b4c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169CE6-CE63-4D4C-B844-25B5CB095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F6DC7CC-440B-4C07-B75E-A224CE898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AB2F31-09F1-4764-AEB6-DED9D6D7C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552" y="1901939"/>
            <a:ext cx="3266313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AA393B3-5751-411B-88B6-68ACB3B85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3743" y="1901939"/>
            <a:ext cx="3231931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Piegādātājs SIA  BMD: Rēķina BILL/2026/09/0001 apmaksa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5913C4-3582-4F86-877D-AE0E7D366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552" y="2131154"/>
            <a:ext cx="3266313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CA5D293-7DB4-45B1-AC17-86621E985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3743" y="2131154"/>
            <a:ext cx="3231931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Mazumtirgotājs SIA  BMD: Rēķina INV/2026/00001 apmaksa</a:t>
            </a:r>
          </a:p>
        </p:txBody>
      </p:sp>
    </p:spTree>
    <p:extLst>
      <p:ext uri="{BB962C8B-B14F-4D97-AF65-F5344CB8AC3E}">
        <p14:creationId xmlns:p14="http://schemas.microsoft.com/office/powerpoint/2010/main" val="8384659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6BB9B37-A61C-4BE3-8C70-B0602E725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РЕЗУЛЬТАТ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4E6723-E353-416D-9E6E-3E54883DF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Отчёты и сквозная прослеживаемость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5FD603-5361-4F88-8E4B-CE85F48AF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368639-A84C-411A-8DFD-B70170706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73D690-9DCB-4BCA-BD32-EEFA3FD90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Результат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3AA2D9-4C66-4EDB-A269-DE715111C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9AB846-4A1D-461B-9C1F-14967AA46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867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Главный отчёт раскрывает путь партии SLICE-170926-01 через целую колбасу и колбасную массу до партий мяса и специй. На встрече можно пройти эту цепочку в обратном направлении.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78B30D-F148-4334-B523-04853C50B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4C36854-1852-46DB-953F-74E8292F7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ДОПОЛНИТЕЛЬНЫЕ ОТЧЁТЫ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F71157-7176-4043-B039-E96463836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5432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Остатки и прогноз, сроки годности, проверки качества, анализ производства, закупки и продажи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4FD1A3-27FD-442E-A3DC-2CCAFEA50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СЛЕДУЮЩИЙ ШАГ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77933F-7F0D-43E5-AF17-729C588D8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7747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Живая демонстрация полного сценария в Zoom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8FCCF4-13F7-4556-B722-2DD0DD8C8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6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1e4ed707fd46a8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40677A-2B8F-404F-9A01-4E0D8A9C4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274B70-220B-4A58-9501-AC7AE821D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0D7BC9-C087-4D2E-A746-5557F67D6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5773" y="2360369"/>
            <a:ext cx="1575853" cy="40112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21F110-91DF-477C-9E2E-C7326AD88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2474977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CDC5318-995D-4E9D-BEE8-A8C83B2C3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2474977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C094B8-8A6C-44A8-AA82-409C85824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2704192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780C19-5704-43C6-AEAB-CDED739A7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2704192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C717F52-C995-4589-8652-02AC30C9E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293340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38DC3EB-DA02-48A8-AC92-8FDB72CA5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293340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76A3B45-FD61-4223-91E9-47B94903E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316262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8005DFD-483F-4F08-B3C1-6821CAC69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316262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CEC5091-F96D-4F95-8CFD-3982D5859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339183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C014E18-EFDC-485E-AB2D-863BD0D55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339183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7A2EA89-BB6F-40C0-997B-81E237EE8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362105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930141E-C083-483D-B8EA-A73147CDB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362105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D2D0662-DF84-461D-B0E5-4B5CA63D0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385026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3C8BE5D-1707-49D9-8571-E86B37660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385026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85A97C1-6E61-4DF0-8B34-799F09EF1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407948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6C2D68C-0531-435D-B5A9-F3221181B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407948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EDF256F-1F91-478E-B3AE-75A1C9C63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430869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D6A9391-B7AE-4CB2-AD93-6D44B5856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430869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10F8710-C564-4DF0-AB9E-AAF7AF660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453791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4CA1B6E-5F7C-4AD5-ABFD-F1FF30398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453791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40A04F2-5CD3-4D68-BC30-2933606F3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476712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5032940-71F8-451F-8F78-DBFB01F7C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476712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99277D3-717B-4337-8651-8412C6629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499634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994EA75-8B8C-4D16-ABF7-3F0EC5FB0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499634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EFEF266-0C84-4CE6-85BC-81A9E0DB2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522555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C45D619-5832-4CAE-9B70-91EAA903E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522555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2631978-AE6C-45FB-A5E1-FF7ADD9C8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545477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A2D789F-5D08-4627-A8C6-F912E981A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5454771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E68397C-ADE0-486C-82A6-88B210B5B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568398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A6E6E85-3582-4C0B-A6CC-EACE753B6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4425" y="5683986"/>
            <a:ext cx="1512819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5CAB4BD-5E0B-4574-89CC-7736CFD76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5913201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70A62BB-EA26-45E9-A7AA-753A72F53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7234" y="6142416"/>
            <a:ext cx="1547201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869F0876-65F2-42B7-9205-5C674F278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2428" y="5569379"/>
            <a:ext cx="1317986" cy="3151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D2E7757-1282-4729-93EA-55FB6E545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1080" y="5643873"/>
            <a:ext cx="1031467" cy="16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E20CF2B-5086-4CA3-8E51-8FD8EE418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8271" y="5643873"/>
            <a:ext cx="997085" cy="160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1295"/>
          </a:bodyPr>
          <a:lstStyle xmlns:a="http://schemas.openxmlformats.org/drawingml/2006/main"/>
          <a:p xmlns:a="http://schemas.openxmlformats.org/drawingml/2006/main">
            <a:pPr algn="l">
              <a:defRPr sz="496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496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A9FD7E0-2436-41E3-A91C-1A4FB1395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3332" y="5643873"/>
            <a:ext cx="469891" cy="16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51BBEA5-0F7D-4A7F-BB5F-DE61D1BB7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50523" y="5643873"/>
            <a:ext cx="435508" cy="160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2931"/>
          </a:bodyPr>
          <a:lstStyle xmlns:a="http://schemas.openxmlformats.org/drawingml/2006/main"/>
          <a:p xmlns:a="http://schemas.openxmlformats.org/drawingml/2006/main">
            <a:pPr algn="l">
              <a:defRPr sz="496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496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WH/Stock</a:t>
            </a:r>
          </a:p>
        </p:txBody>
      </p:sp>
    </p:spTree>
    <p:extLst>
      <p:ext uri="{BB962C8B-B14F-4D97-AF65-F5344CB8AC3E}">
        <p14:creationId xmlns:p14="http://schemas.microsoft.com/office/powerpoint/2010/main" val="178734741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7FC8B3E-8DD0-4589-84FB-AE1510CF5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СПРАВОЧНИКИ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866533-B7A5-4C0B-AEE4-32D336486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Контрагенты и складская структура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1A729C-A1C8-4F8A-A93E-28395B721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E4F550-FB65-411D-BCA8-3FB05464A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D6A305-5EB1-460A-ADCD-849231695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Справочники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D0256A-BCDA-4D37-9E35-FDF68A539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01E01C-2AF5-46FE-91A0-A365EA048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2187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Поставщик и покупатель создаются один раз и затем используются во всех закупочных, складских и финансовых документах. Склад разделяет приёмку, запас, производство и отходы.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F3AD4B-815E-4170-98BA-BF098F30D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F6C9DE-1BD5-4DA0-854C-292324787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ПОСТАВЩИК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027E86-4701-4498-AC6A-77AA45459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F73277-E5FB-4BBB-9413-7327C6D19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ПОКУПАТЕЛЬ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2657B2-A450-416B-9676-C0E091E15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Demo Mazumtirgotājs SIA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DFFE3F-3395-4A60-934B-8FC84E1DC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МЕСТА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B78990-BE9A-4FB8-B994-17F47ED70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WH/Stock, Production, Scrap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B0E24B-975B-4401-A441-6A1CA085D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e04de2c2b64374"/>
          <a:stretch xmlns:a="http://schemas.openxmlformats.org/drawingml/2006/main"/>
        </p:blipFill>
        <p:spPr>
          <a:xfrm xmlns:a="http://schemas.openxmlformats.org/drawingml/2006/main">
            <a:off x="3714750" y="1890478"/>
            <a:ext cx="7810500" cy="3724743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80F95B-D5E8-4BE6-AAE7-AB4135E32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913400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3420EA-6E6F-4BF5-A7EE-0CA94DE9B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913400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F7DCE30-B714-4D24-86EC-35B66A02D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7337" y="2176997"/>
            <a:ext cx="1547201" cy="21775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D38E2C-2C9D-4B20-BEE9-B11075E60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4528" y="2176997"/>
            <a:ext cx="1512819" cy="2177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7BCB6A-B2A9-4E9F-94AD-A47DAA682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6217" y="2646888"/>
            <a:ext cx="1891023" cy="27505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1CB77C6-DFEC-4522-BBFD-C7A8089FD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3408" y="2646888"/>
            <a:ext cx="1856641" cy="2750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5440"/>
          </a:bodyPr>
          <a:lstStyle xmlns:a="http://schemas.openxmlformats.org/drawingml/2006/main"/>
          <a:p xmlns:a="http://schemas.openxmlformats.org/drawingml/2006/main">
            <a:pPr algn="l">
              <a:defRPr sz="1399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1399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</p:spTree>
    <p:extLst>
      <p:ext uri="{BB962C8B-B14F-4D97-AF65-F5344CB8AC3E}">
        <p14:creationId xmlns:p14="http://schemas.microsoft.com/office/powerpoint/2010/main" val="35502262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CB534B4-E65C-4BCA-B4A3-A756BAC4A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СПРАВОЧНИКИ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CC8ECB-D300-4C0D-A23F-E21565A4F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Номенклатура и единицы измерения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4DEC23-E713-41CD-9FAE-4ACB88715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FEA1CF-8E00-4176-A37D-DFDC4DB6B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3AF091-2636-418B-B589-A431C844B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Справочники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0C8A4C-8EC7-43F9-BF58-D6F307F40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FBEE2C-FD08-4300-A47E-372CAE049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992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Справочник содержит сырьё, упаковку, полуфабрикаты, готовую продукцию и отходы. Для каждого элемента задаются единица, закупочная или продажная цена и параметры учёта.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EAE77A-8F6E-4730-8715-68D6EE7E3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9F77EE-1D6F-4498-B638-153635CC4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ВЕСОВОЙ УЧЁТ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3A8C81-C0C1-43B8-BD33-A828012D7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kg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9D0EA6-C847-4D5A-B7A8-9F794F31B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ШТУЧНЫЙ УЧЁТ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B27A96-FFD2-4FC8-9A23-901C24111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Units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DB6B4C-2BA4-47DB-BF3F-0B90880C3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ОСТАТОК ПОСЛЕ ПРИМЕРА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249976-C16A-441F-B957-CA78EAA70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49 кг целой колбасы и 200 упаковок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5CB0E1-154F-4835-B62C-9E1D3BBAB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d7975c5a3f460c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0ACA63-879D-41E6-A577-CEDFD6964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D7ACA1-F5CA-493C-8AAB-B69BD1FA8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B280DC-DA7B-454B-8386-9E4A8BD98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190193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BD874F5-2498-4D6C-B32F-7138685F8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190193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936885-B5F7-44A2-A582-FC25D85D1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13115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000C1C-5AA9-42D0-ABE8-FECFF6B91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13115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1A545F-2B3F-42F0-A144-46B5B48B2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36036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27394A0-8929-498E-B4E1-51847F5EE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36036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8CD7EA7-DB3F-422F-AE58-8BFCDA410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58958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3715D76-ADB3-471A-9571-73AA06735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58958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C80CDA4-18E0-4277-A3BE-398AE326B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281879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CA7950E-1242-4730-BDEA-FFAFE960D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281879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0F64C71-3634-464D-A6A6-A2BD737A4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04801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273DB26-5FC3-4A4A-B8B8-43E230EC9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04801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DAA979A-73A3-490D-8E48-BD255E926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27722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0AABCB8-DA49-4320-8739-2D3F41363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27722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5B26D0A-7002-4877-8B6E-B7B6DA7E0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50644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34E16C8-45F7-43DB-B1A7-9ED0EFAB0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50644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E59CF2F-BF04-4634-9618-0329ED4C9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73565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C28641E-F6BC-473A-93D6-35ACF8683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73565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9984E16-E24B-4FCD-9E29-411741537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96487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FFD08FE-A2C4-4A98-95AC-AEDBC0AD9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396487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3. kategorijas atkritumi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C1305AA-5B02-46D4-BF4F-B447033A3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19408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0E03F88-03BD-48F0-BE06-B800BAD52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19408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8FEDF86-0605-4C70-9904-B06465807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423304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089F04F-B36F-4323-9774-F1A3B3DC0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423304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3B30166-033F-40F6-A60D-B172D1CC5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652519"/>
            <a:ext cx="2234846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D599DF2-5357-440D-9DE3-06333B219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607" y="4652519"/>
            <a:ext cx="2200464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Etiķete 100 g</a:t>
            </a:r>
          </a:p>
        </p:txBody>
      </p:sp>
    </p:spTree>
    <p:extLst>
      <p:ext uri="{BB962C8B-B14F-4D97-AF65-F5344CB8AC3E}">
        <p14:creationId xmlns:p14="http://schemas.microsoft.com/office/powerpoint/2010/main" val="12004939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2833998-8884-43F8-A8A6-988B5D3AE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СПРАВОЧНИКИ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877D35-22CA-4E8A-94AE-615F272DE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Карточка продукции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F7CF03-9F7F-41F0-AF24-83EEE6C60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EF412D-AE78-4C64-AD83-4AA6BBB49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AD6A98-E0B6-45CE-9D12-FBC9B17AD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Справочники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3BE722-4B92-4AB3-A7FA-42AF72639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9FFF18-6529-40D0-BA29-444A3F61C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Для готовой продукции включено отслеживание по партиям. В карточке также видны единица измерения, остаток, прогноз, цена продажи и налог.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CE29C9-BB5E-4EF7-B66B-1DAF3C57B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95F1FF-1788-409F-A045-1F8E80BE0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ОТСЛЕЖИВАНИЕ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6DBAAE-7839-4376-88EA-D0DF2110C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By Lots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7F27D7-2190-4CCD-9C9F-8B366A379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ЦЕНА НАРЕЗКИ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33C081-9695-41E5-B2DC-A9011D71E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1,50 EUR за упаковку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AE65A7-49C6-4DE8-A43D-33CD65EF2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ОСТАТОК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6AA732-3DFC-4537-B0A4-DB5EE9E3D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200 Units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7E04CA-C846-4079-A2BE-710205179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612b7266194952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7B656B-68E9-45B5-BE2A-9D8591314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9446F5-F720-495B-A709-4FAA67C14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EA53A3-B00D-4D6E-94A4-8B68DBB1D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7337" y="1357554"/>
            <a:ext cx="1891023" cy="21775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D61808D-ACAF-4273-8B9C-B2639DE28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4528" y="1357554"/>
            <a:ext cx="1856641" cy="2177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2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72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20AE60-0412-4448-AD6C-E87079127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2504" y="1827444"/>
            <a:ext cx="3552832" cy="35528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082D36-6D9F-456D-A353-2B4B79BFB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9695" y="1827444"/>
            <a:ext cx="3518450" cy="35528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34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1534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 šķēlēs, 100 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A187752-3608-4D64-B50F-08764B083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6067921"/>
            <a:ext cx="687645" cy="148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F82213-9262-4859-80C8-D8F15F1A6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6067921"/>
            <a:ext cx="653263" cy="1489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9751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</p:spTree>
    <p:extLst>
      <p:ext uri="{BB962C8B-B14F-4D97-AF65-F5344CB8AC3E}">
        <p14:creationId xmlns:p14="http://schemas.microsoft.com/office/powerpoint/2010/main" val="17540241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03F3CC0-796A-4708-8E8E-B535BF33F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СПРАВОЧНИКИ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E37A64-2437-43C3-B229-D8AA66CD1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Рецептура и состав продукции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35158C-FE3F-47DD-AEB7-AE1D3D77C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4F0571-11DD-4FD5-AE67-0361C3FC8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149536-B806-4509-800F-F140459E6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Справочники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E18737-203E-463B-968B-382B378A1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566B75-C2DF-4253-9E29-B1EEFE9C1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484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Спецификация задаёт нормативный состав выпуска. В примере отдельные спецификации созданы для колбасной массы, целой колбасы и нарезки.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539FDC-AB60-4A44-8F65-BB90C420B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EF2C91-6BC3-4BB3-992B-51CB2BAC1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ПЕРВЫЙ ВЫПУСК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90450A-D73B-4B85-AA25-05F407870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114 кг Tītara desu masa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909902-7933-4D0A-979D-7D61FFAD0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ЗАГРУЗКА СЫРЬЯ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D9FA82-5E23-4890-A47D-A9C47CE32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115 кг компонентов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6F6662-B025-4A4B-AB57-782A85292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СЛЕДУЮЩИЕ УРОВНИ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CE0F59-C6C9-44BF-8D26-954579AA1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Vārīta tītara desa и упаковка 100 г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E35700-EF04-4209-8C77-306EEF693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39680de9054ce3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EB7FA7-7DAA-45CC-A883-890712C92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937C53-FB39-4F16-97BB-A36393658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F4BC18E-8B38-4579-BAB8-C63112B14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5876" y="1357554"/>
            <a:ext cx="2292150" cy="21775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E50675-320B-4C81-8CFF-B8FFD9AAE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067" y="1357554"/>
            <a:ext cx="2257767" cy="2177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2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72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 114 kg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1C9EB7-7E7B-418D-B025-CBD181217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9699" y="1827444"/>
            <a:ext cx="1891023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C4EA36-5C56-4B1F-98FC-083EEB86E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890" y="1827444"/>
            <a:ext cx="1856641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134"/>
          </a:bodyPr>
          <a:lstStyle xmlns:a="http://schemas.openxmlformats.org/drawingml/2006/main"/>
          <a:p xmlns:a="http://schemas.openxmlformats.org/drawingml/2006/main">
            <a:pPr algn="l">
              <a:defRPr sz="72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72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80BBC4-1ED2-41E9-98AD-59E0CA8FF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6128" y="1827444"/>
            <a:ext cx="1547201" cy="17191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412670-2BC5-4C20-8D2A-0E7EC4384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319" y="1827444"/>
            <a:ext cx="1512819" cy="17191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7995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 114 kg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8873944-78A1-4441-818E-B6209C9DD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030823"/>
            <a:ext cx="2406757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BB4DDB9-5977-462D-8C24-CAA9C7500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030823"/>
            <a:ext cx="2372375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4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A1E37B7-422D-4859-8FC7-5DD0BD287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260038"/>
            <a:ext cx="2406757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3B258BF-B77A-4DAB-BE33-CBC505217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260038"/>
            <a:ext cx="2372375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4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104057C-3659-4C5E-ACFD-51AC41E7D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489253"/>
            <a:ext cx="2406757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45AA114-4AA5-4BE2-996B-FABC33B61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489253"/>
            <a:ext cx="2372375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4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8FFD02B-408F-4610-B642-C7D35AF73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718468"/>
            <a:ext cx="2406757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E37181E-DFE1-49C9-B719-2EBD9C865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718468"/>
            <a:ext cx="2372375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4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F5C0C64-6004-46F1-B517-403F0097E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947683"/>
            <a:ext cx="2406757" cy="17764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17A65E2-E488-45E1-8E52-504CC3F27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947683"/>
            <a:ext cx="2372375" cy="1776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4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CBAB451-39BC-4A4A-BB92-06CB54B8F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5322973"/>
            <a:ext cx="687645" cy="148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BF8F9A9-AD16-4D29-BD71-43BBB94FA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5322973"/>
            <a:ext cx="653263" cy="1489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9751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Demo lietotājs</a:t>
            </a:r>
          </a:p>
        </p:txBody>
      </p:sp>
    </p:spTree>
    <p:extLst>
      <p:ext uri="{BB962C8B-B14F-4D97-AF65-F5344CB8AC3E}">
        <p14:creationId xmlns:p14="http://schemas.microsoft.com/office/powerpoint/2010/main" val="48620790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A791769-8672-4046-B40C-C194F8C95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СПРАВОЧНИКИ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96B03C-C404-43C4-84AF-B543BD6B2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Рабочие центры и операции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CB1883-896E-4FCE-BF82-1E7CAFC73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9AFF95-3AC5-47F9-BFD2-C26C996A2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A62A17-11C6-4C50-8EE8-95C955401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Справочники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95D5C0-AEA5-48B5-8F87-430356858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D63ABF-676E-4C74-BD80-3318A57F8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992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Технологические операции связываются с рабочими центрами. Это позволяет планировать загрузку и фиксировать время работы по каждому этапу.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5D1D13-1FEE-452A-89DD-680B5597E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045CDB-7CCF-4993-BD3F-3C16C43EF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ЦЕНТРЫ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3D7CAD-DBA2-43E3-A14F-10F2E8F80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5 рабочих центров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D35223-C787-4F30-BB5D-A635BB6F7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ОПЕРАЦИИ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5E0BC5-8EDF-45C1-B394-24E25EAFC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8575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Подготовка, измельчение, смешивание, термообработка, упаковка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F18F6F-AB19-4392-AC45-FB100A421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АНАЛИТИКА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E5B0DB-E160-4AEC-B77D-DA5CFAAB6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Время, загрузка и эффективность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A898F7-A4B7-4E93-8E5B-A1890509C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005bd12b8f4021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851F015-C6E3-493A-BEF4-8E4848D9A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12A7DF1-0BE7-4A65-B580-ECADCB00B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C7D5CDB-64AC-4852-AC20-89F6DFBBC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1735758"/>
            <a:ext cx="183372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13965A6-3DC5-4788-B019-CE649C01B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1735758"/>
            <a:ext cx="1799337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51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Izejvielu sagatavošana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2448C03-2518-4F0C-8AF3-0838B06F3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1855" y="1735758"/>
            <a:ext cx="2062935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C3C0AE0-D36B-42C0-AF9A-BE561D9FF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9046" y="1735758"/>
            <a:ext cx="2028552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51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Smalcināšana un maisīšana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7FB1210-4F7E-4F00-9EF8-B4B1C42E0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3311611"/>
            <a:ext cx="2005631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5E74D11-0739-4E4B-908A-B1A3964B8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3311611"/>
            <a:ext cx="197124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51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Pildīšana un klipsēšana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CBC7D32-E13E-4B05-AF44-3EF819CD5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1855" y="3311611"/>
            <a:ext cx="2062935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310BD1C-46B3-4ABC-A916-226936E37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9046" y="3311611"/>
            <a:ext cx="2028552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51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Termiskā apstrāde un dzesēšana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31BB1E0-2C8D-41AF-8FC5-5B9C482DE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2617" y="4887464"/>
            <a:ext cx="183372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BD9A720-C8F4-45B6-8214-A6F717288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9808" y="4887464"/>
            <a:ext cx="1799337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3551"/>
          </a:bodyPr>
          <a:lstStyle xmlns:a="http://schemas.openxmlformats.org/drawingml/2006/main"/>
          <a:p xmlns:a="http://schemas.openxmlformats.org/drawingml/2006/main">
            <a:pPr algn="l">
              <a:def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81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Griešana un iepakošana</a:t>
            </a:r>
          </a:p>
        </p:txBody>
      </p:sp>
    </p:spTree>
    <p:extLst>
      <p:ext uri="{BB962C8B-B14F-4D97-AF65-F5344CB8AC3E}">
        <p14:creationId xmlns:p14="http://schemas.microsoft.com/office/powerpoint/2010/main" val="109467767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35126FC-2935-49E0-AD68-907A9A596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СПРАВОЧНИКИ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9BF104-5F1D-4A6A-B42F-6DAB4754D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Точки контроля качества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E171EC-9BAB-4B4A-91C3-907BEFA4A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8FB72A-05EC-4222-9D9F-B07488896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C7242D-E41F-49C1-966B-E6145CF2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Справочники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3A5903-3340-445C-93D3-64DC78527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95B70F-E0F7-438C-B541-06C511B70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7267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Правила качества заранее определяют, что и когда проверять. В примере используются измерения температуры и веса, а также проверки маркировки и упаковки.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730A75-F0CE-4274-8672-A0497F4C1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27CA77-21DD-4309-A4FD-6E8B0D0E3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ТИПЫ ПРОВЕРОК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94CB09-6430-4B35-8976-5FE3CBFD4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Measure и Pass–Fail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C23A38-BEDF-4F38-A7AA-2C2F1B2F0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ГДЕ ВЫПОЛНЯЮТСЯ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B1D347-5DE5-499E-8285-079E01174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Приёмка и производство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79B4BE-763C-40D7-9C07-D57B59080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ВСЕГО В ПРИМЕРЕ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2500CB-A6C0-40F5-AA49-4B6973AEC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6 контрольных точек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483F4C-306D-4FB9-BFCF-B67AFD3F9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7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800dbea4304c04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ECDC30-ACA1-4D9A-BAA7-389036683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E317DC-BE49-49F8-9C44-375EA975F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FF5CDCB-CD2A-49FD-8701-DD1434AD6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1901939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2C8EE9-E275-441F-BD72-F64EEAC2E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1901939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Izejvielu temperatūra pieņemšanā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E896574-CD32-4E29-BF17-47D686954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2131154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7E7E5B3-C79D-440B-9BB1-5B5DE23B0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2131154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Desu masas temperatūra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9E5D11E-C4D8-4860-B2C4-6ABFE5085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2360369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1A40F35-7B87-430A-B3BD-43486FCFE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2360369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132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Temperatūra pēc termiskās apstrādes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B0DF0BC-A2B8-4CC3-9479-F15FA7705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2589584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061983-CD58-4B40-8278-5344BB84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2589584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100 g iepakojuma svars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96DE585-7E30-423D-ACCB-0784882A6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2818799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7E138BC-9CBC-4E7D-9752-DD537FD7D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2818799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Iepakojums un marķējums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232E967-021F-4A5B-9B96-92E728FF2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7453" y="3048014"/>
            <a:ext cx="1661809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88CC0D6-FF50-46F3-8BF8-F2F672C01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4644" y="3048014"/>
            <a:ext cx="1627426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Izejvielu marķējums un stāvoklis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D350B3E-78C5-4722-B366-8A2364B6D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1901939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1B8C263-5190-463D-9ED7-134EC8D5D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1901939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gaļa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5EC7FDC-4B23-4D73-9BC4-CCDDFD613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2131154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70B7474-3311-478E-9323-987919074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2131154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desu masa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4141F2F-66D0-448A-957F-5E57FFBEF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2360369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7F5AE11-67EC-48A7-80F1-D7281F24A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2360369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Vārīta tītara desa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E96C8E3-5498-4BB3-8F52-4B9A8BCC2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2589584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1D25FC5-15DC-4F63-8775-53F7E7EF4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2589584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66BBCEF-2F5F-40E9-B9DC-23BA5A4A5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2818799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66C110A-664B-42A3-8AE4-7E19B28F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2818799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Desa šķēlēs, 100 g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DF95D95-40E8-4423-8F75-9B38983E1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5104" y="3048014"/>
            <a:ext cx="1862372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3595C00-EA4E-48C4-8CEB-1DB5605E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2295" y="3048014"/>
            <a:ext cx="1827989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8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Tītara gaļa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1D83D96-FAE5-4802-A4F3-3848156EA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1901939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55958A5-EAA8-463E-93CD-5C23CF90A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1901939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Saņemšana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FB67399-96FC-41E6-90AF-1812218BD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2131154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D514587-1274-4472-BE68-3A1AC1D7C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2131154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Ražošana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3299241-9F7C-48D9-B526-F0F406DBE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2360369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60BA628-9420-4430-AE30-9245EABB1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2360369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Ražošana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F886F3B-B967-4D9E-AAF5-32F820430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2589584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BF9EFB9-6ADB-46CC-AE72-D7A4F2FEE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2589584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Ražošana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3D6FD3E-A2DD-454C-B24D-22DFCA6D6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2818799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893CD83-B284-4637-9171-637678195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2818799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Ražošana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660329B-1326-4612-AECF-84AA25DA9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510" y="3048014"/>
            <a:ext cx="916860" cy="1948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EDB2B118-854C-4297-8A74-D03709678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7701" y="3048014"/>
            <a:ext cx="882478" cy="1948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541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BMD: Saņemšana</a:t>
            </a:r>
          </a:p>
        </p:txBody>
      </p:sp>
    </p:spTree>
    <p:extLst>
      <p:ext uri="{BB962C8B-B14F-4D97-AF65-F5344CB8AC3E}">
        <p14:creationId xmlns:p14="http://schemas.microsoft.com/office/powerpoint/2010/main" val="159094118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8D5CF18-9C20-46A8-815B-FE85A8B72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ЗАКУПКА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D6F192-C6B2-4449-B64D-944DAC86B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2325" b="1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Заказ поставщику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3DE33F-411E-4D7A-857B-DBA8BC56A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0125"/>
            <a:ext cx="990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13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889946-6E8D-4420-A688-5B99B7DAB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64845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3AA3E2-B7BE-4601-B8D4-E2E34E05A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57975"/>
            <a:ext cx="885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defRPr>
            </a:pPr>
            <a:r>
              <a:rPr sz="825" b="0">
                <a:solidFill>
                  <a:srgbClr val="DDE7EA"/>
                </a:solidFill>
                <a:latin typeface="DejaVu Sans"/>
                <a:ea typeface="DejaVu Sans"/>
                <a:cs typeface="DejaVu Sans"/>
              </a:rPr>
              <a:t>ELMI  ·  BALTIC MEAT DEMO  ·  Закупка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F1B3D6-699F-48B4-89F7-3AA30DCAE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57975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BD547C-8024-4EBF-AFE6-E479AA1D3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26860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1717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Заказ P00001 регистрирует поставщика, номенклатуру, количества, цены и налоги. На его основании система создаёт ожидаемую приёмку и счёт поставщика.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10C5CF-0BFE-4D31-B5AD-EDE57C4BE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71EE9A-D969-4914-AC28-A171C9FD1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МАТЕРИАЛЫ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38F515-D405-4A9B-B5B1-CCCF760C4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Мясо, ингредиенты и упаковка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15DCA4-203D-4769-9F33-B9E45C43B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686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defRPr>
            </a:pPr>
            <a:r>
              <a:rPr sz="825" b="1">
                <a:solidFill>
                  <a:srgbClr val="218C87"/>
                </a:solidFill>
                <a:latin typeface="DejaVu Sans"/>
                <a:ea typeface="DejaVu Sans"/>
                <a:cs typeface="DejaVu Sans"/>
              </a:rPr>
              <a:t>СВЯЗАННЫЕ ДОКУМЕНТЫ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C7335A-98D4-452A-9936-26E8873B7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686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24D"/>
                </a:solidFill>
                <a:latin typeface="DejaVu Sans"/>
                <a:ea typeface="DejaVu Sans"/>
                <a:cs typeface="DejaVu Sans"/>
              </a:rPr>
              <a:t>WH/IN/00001 и BILL/2026/09/0001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B07368-8B30-4D10-A706-C98AF336D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1000125"/>
            <a:ext cx="7943850" cy="5505450"/>
          </a:xfrm>
          <a:prstGeom xmlns:a="http://schemas.openxmlformats.org/drawingml/2006/main" prst="roundRect">
            <a:avLst>
              <a:gd name="adj" fmla="val 1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3"/>
            </a:solidFill>
          </a:ln>
        </p:spPr>
      </p:sp>
      <p:pic>
        <p:nvPicPr>
          <p:cNvPr id="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96412dfe0c40a2"/>
          <a:stretch xmlns:a="http://schemas.openxmlformats.org/drawingml/2006/main"/>
        </p:blipFill>
        <p:spPr>
          <a:xfrm xmlns:a="http://schemas.openxmlformats.org/drawingml/2006/main">
            <a:off x="3714750" y="1071035"/>
            <a:ext cx="7810500" cy="5363630"/>
          </a:xfrm>
          <a:prstGeom xmlns:a="http://schemas.openxmlformats.org/drawingml/2006/main" prst="roundRect">
            <a:avLst>
              <a:gd name="adj" fmla="val 1418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EF79A7-D32A-4DC3-8EA5-6CCA06B56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0639" y="1093956"/>
            <a:ext cx="429778" cy="20056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3DF4DE-F4BC-4BC6-A24B-C1E95CEC2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830" y="1093956"/>
            <a:ext cx="395396" cy="2005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80C815-B469-462D-B332-AAD8C3B63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7337" y="1357554"/>
            <a:ext cx="1891023" cy="24067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E52604-28F7-4140-A9A3-1DF72B7FD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4528" y="1357554"/>
            <a:ext cx="1856641" cy="24067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P00001 (BMD-PO-01)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47A21A-2B04-4177-9424-83D07C8E1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8016" y="2480707"/>
            <a:ext cx="1719112" cy="148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5451AC-6057-4D08-8E41-C8C988798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207" y="2480707"/>
            <a:ext cx="1684730" cy="1489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577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Demo Piegādātājs SIA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75DEDB-F051-4ED8-BFA1-62DBF3C6F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8016" y="2687000"/>
            <a:ext cx="1719112" cy="148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6AD85C-CB5B-4929-A415-899E5A896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207" y="2687000"/>
            <a:ext cx="1684730" cy="1489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5779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212529"/>
                </a:solidFill>
                <a:latin typeface="DejaVu Sans"/>
                <a:ea typeface="DejaVu Sans"/>
                <a:cs typeface="DejaVu Sans"/>
              </a:rPr>
              <a:t>BMD-PO-01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47B066C-43A8-4DC8-9400-8F1BA713A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039" y="2893294"/>
            <a:ext cx="1489897" cy="160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1300733-8C54-458B-BD93-EC2285C2F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5230" y="2893294"/>
            <a:ext cx="1455515" cy="160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66886"/>
          </a:bodyPr>
          <a:lstStyle xmlns:a="http://schemas.openxmlformats.org/drawingml/2006/main"/>
          <a:p xmlns:a="http://schemas.openxmlformats.org/drawingml/2006/main">
            <a:pPr algn="l">
              <a:def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77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BMD: Saņemšana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75DA91-7D70-42BA-AF95-D655F9C76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3787232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47FE738-720C-4CBD-96A2-B134305B5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3787232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filejas atgriezumi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0152879-E7F6-4718-AFD6-4E7603CB8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136785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8A86307-475A-48EF-AD19-C50E97BF0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136785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Tītara šķiņķa gaļa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8950DDB-209F-4CB1-A7DB-BE9F1C62D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486338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43D3F32-5F66-4A1F-B14A-E705B0ECC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486338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Garšvielu maisījums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9FE6D8F-46AA-462E-9B91-BDEF19E82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4835891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D09230A-FD13-45E9-8585-D14831605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4835891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Sāls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F49C4AB-40AA-460D-BDAC-5468B6533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185444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D4E1EBE-6E9E-4248-8367-FDEE56AC9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185444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Ūdens un ledus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BB06460-21EA-4995-B49F-6F6A4F4DF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534996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8DAFC28-CD4F-4C39-96FC-6DE3AC869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534996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Desu apvalks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C0D0431-24C8-44EF-BBD4-DA6A4B50F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5884549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6FCF8DD-8DAD-44C3-9ADA-07AB49E64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5884549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Klipsis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35534DA-0A9C-4032-953B-1BC19254F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224" y="6234102"/>
            <a:ext cx="2234846" cy="3438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5195FFF-4284-422D-A6B1-3979CCF35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4415" y="6234102"/>
            <a:ext cx="2200464" cy="3438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defRPr>
            </a:pPr>
            <a:r>
              <a:rPr sz="632" b="0">
                <a:solidFill>
                  <a:srgbClr val="168A87"/>
                </a:solidFill>
                <a:latin typeface="DejaVu Sans"/>
                <a:ea typeface="DejaVu Sans"/>
                <a:cs typeface="DejaVu Sans"/>
              </a:rPr>
              <a:t>Vakuuma plēves komplekts 100 g</a:t>
            </a:r>
          </a:p>
        </p:txBody>
      </p:sp>
    </p:spTree>
    <p:extLst>
      <p:ext uri="{BB962C8B-B14F-4D97-AF65-F5344CB8AC3E}">
        <p14:creationId xmlns:p14="http://schemas.microsoft.com/office/powerpoint/2010/main" val="128817450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2026-09-13T11:54:31.2100000Z</dcterms:created>
  <dcterms:modified xsi:type="dcterms:W3CDTF">2026-09-13T11:54:31.2100000Z</dcterms:modified>
</coreProperties>
</file>